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4" r:id="rId10"/>
    <p:sldId id="268" r:id="rId11"/>
    <p:sldId id="267" r:id="rId12"/>
    <p:sldId id="266" r:id="rId13"/>
    <p:sldId id="262" r:id="rId14"/>
    <p:sldId id="273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" d="100"/>
          <a:sy n="10" d="100"/>
        </p:scale>
        <p:origin x="-2538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575DD-54A6-4B62-B2D1-F0926564DFF5}" type="datetimeFigureOut">
              <a:rPr lang="en-GB" smtClean="0"/>
              <a:t>25/01/2018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B5FF8-10A6-42CF-893C-C37C9AE6A13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B5FF8-10A6-42CF-893C-C37C9AE6A139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816225"/>
            <a:ext cx="8610600" cy="1470025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Some thoughts on digital innovations in Public </a:t>
            </a:r>
            <a:r>
              <a:rPr lang="en-GB" b="1" dirty="0" smtClean="0"/>
              <a:t>Health:</a:t>
            </a:r>
            <a:br>
              <a:rPr lang="en-GB" b="1" dirty="0" smtClean="0"/>
            </a:br>
            <a:r>
              <a:rPr lang="en-GB" b="1" dirty="0" smtClean="0"/>
              <a:t>For #</a:t>
            </a:r>
            <a:r>
              <a:rPr lang="en-GB" b="1" dirty="0" err="1" smtClean="0"/>
              <a:t>PublicHealthPF</a:t>
            </a:r>
            <a:r>
              <a:rPr lang="en-GB" b="1" dirty="0" smtClean="0"/>
              <a:t> event, Edinburgh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752600"/>
          </a:xfrm>
        </p:spPr>
        <p:txBody>
          <a:bodyPr/>
          <a:lstStyle/>
          <a:p>
            <a:r>
              <a:rPr lang="en-GB" dirty="0" smtClean="0"/>
              <a:t>Graham Mackenzie</a:t>
            </a:r>
          </a:p>
          <a:p>
            <a:r>
              <a:rPr lang="en-GB" dirty="0" smtClean="0"/>
              <a:t>Consultant in Public Health Medicine</a:t>
            </a:r>
          </a:p>
          <a:p>
            <a:r>
              <a:rPr lang="en-GB" dirty="0" smtClean="0"/>
              <a:t>26 January 2018</a:t>
            </a:r>
            <a:endParaRPr lang="en-GB" dirty="0"/>
          </a:p>
        </p:txBody>
      </p:sp>
      <p:pic>
        <p:nvPicPr>
          <p:cNvPr id="1026" name="Picture 2" descr="Image resul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0558" y="0"/>
            <a:ext cx="3423442" cy="2514600"/>
          </a:xfrm>
          <a:prstGeom prst="rect">
            <a:avLst/>
          </a:prstGeom>
          <a:noFill/>
        </p:spPr>
      </p:pic>
      <p:pic>
        <p:nvPicPr>
          <p:cNvPr id="1028" name="Picture 4" descr="Image result for john snow broad street pu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65084">
            <a:off x="285794" y="220489"/>
            <a:ext cx="1606078" cy="214819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267200" y="6596390"/>
            <a:ext cx="4953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smtClean="0"/>
              <a:t>https://thefinchandpea.com/2013/08/27/john-snow-and-the-broad-street-pump/</a:t>
            </a:r>
            <a:endParaRPr lang="en-GB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770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me? It’s not about this, honest…</a:t>
            </a:r>
            <a:endParaRPr lang="en-GB" dirty="0"/>
          </a:p>
        </p:txBody>
      </p:sp>
      <p:pic>
        <p:nvPicPr>
          <p:cNvPr id="4" name="Picture 3" descr="NodeXL for FutureHealthPF Jan 1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9369" y="1219200"/>
            <a:ext cx="7260675" cy="52582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770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Student BMJ 1994</a:t>
            </a:r>
            <a:endParaRPr lang="en-GB" dirty="0"/>
          </a:p>
        </p:txBody>
      </p:sp>
      <p:pic>
        <p:nvPicPr>
          <p:cNvPr id="14338" name="Picture 2" descr="Image result for amstrad cpc 61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2326" y="1219200"/>
            <a:ext cx="2671673" cy="2019233"/>
          </a:xfrm>
          <a:prstGeom prst="rect">
            <a:avLst/>
          </a:prstGeom>
          <a:noFill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71600"/>
            <a:ext cx="5063994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753556"/>
            <a:ext cx="3810000" cy="3104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64770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Working at the edge – opportunities</a:t>
            </a:r>
            <a:endParaRPr lang="en-GB" dirty="0"/>
          </a:p>
        </p:txBody>
      </p:sp>
      <p:pic>
        <p:nvPicPr>
          <p:cNvPr id="18434" name="Picture 2" descr="Image result for live on the edges or not at all kurt vonneg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76399"/>
            <a:ext cx="6591300" cy="4038601"/>
          </a:xfrm>
          <a:prstGeom prst="rect">
            <a:avLst/>
          </a:prstGeom>
          <a:noFill/>
        </p:spPr>
      </p:pic>
      <p:pic>
        <p:nvPicPr>
          <p:cNvPr id="18436" name="Picture 4" descr="Image result for live on the edges or not at all kurt vonneg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714" y="2362200"/>
            <a:ext cx="2308285" cy="2895601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(Heard through @</a:t>
            </a:r>
            <a:r>
              <a:rPr kumimoji="0" lang="en-GB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helenbevan</a:t>
            </a: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770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Cliffs of Dov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4500" y="990600"/>
            <a:ext cx="8255000" cy="56134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GB" dirty="0" smtClean="0"/>
              <a:t>…and threats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4770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Key ingredients of innovation?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err="1" smtClean="0"/>
              <a:t>Curiousity</a:t>
            </a:r>
            <a:r>
              <a:rPr lang="en-GB" sz="3600" dirty="0" smtClean="0"/>
              <a:t> | Creativity </a:t>
            </a:r>
            <a:r>
              <a:rPr lang="en-GB" sz="3600" dirty="0" smtClean="0"/>
              <a:t> | </a:t>
            </a:r>
            <a:r>
              <a:rPr lang="en-GB" sz="3600" dirty="0" smtClean="0"/>
              <a:t>Connections  </a:t>
            </a:r>
            <a:r>
              <a:rPr lang="en-GB" sz="3600" dirty="0" smtClean="0"/>
              <a:t>| </a:t>
            </a:r>
            <a:r>
              <a:rPr lang="en-GB" sz="3600" dirty="0" smtClean="0"/>
              <a:t>Fun</a:t>
            </a:r>
            <a:endParaRPr lang="en-GB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6613" y="1881188"/>
            <a:ext cx="23907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4770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Public Health?</a:t>
            </a:r>
            <a:endParaRPr lang="en-GB" dirty="0"/>
          </a:p>
        </p:txBody>
      </p:sp>
      <p:pic>
        <p:nvPicPr>
          <p:cNvPr id="24578" name="Picture 2" descr="domains_hi_hp_q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334" y="1128295"/>
            <a:ext cx="7247334" cy="542490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https://scotpublichealth.com/2017/04/17/what-is-public-health-some-reflections-for-teaching/</a:t>
            </a:r>
            <a:endParaRPr lang="en-GB" dirty="0"/>
          </a:p>
        </p:txBody>
      </p:sp>
      <p:pic>
        <p:nvPicPr>
          <p:cNvPr id="24579" name="Picture 3" descr="https://scotpublichealthdotcom.files.wordpress.com/2017/04/leith-reflection.jpg?w=9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3300" y="4191000"/>
            <a:ext cx="2984500" cy="2238375"/>
          </a:xfrm>
          <a:prstGeom prst="rect">
            <a:avLst/>
          </a:prstGeom>
          <a:noFill/>
        </p:spPr>
      </p:pic>
      <p:pic>
        <p:nvPicPr>
          <p:cNvPr id="24581" name="Picture 5" descr="ScotPublicHealt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219200"/>
            <a:ext cx="28956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is a Public Health approach? (1)</a:t>
            </a:r>
            <a:endParaRPr lang="en-GB" dirty="0"/>
          </a:p>
        </p:txBody>
      </p:sp>
      <p:pic>
        <p:nvPicPr>
          <p:cNvPr id="20484" name="Picture 4" descr="Image resu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752600"/>
            <a:ext cx="4953000" cy="427373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4770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is a Public Health approach? (2)</a:t>
            </a:r>
            <a:endParaRPr lang="en-GB" dirty="0"/>
          </a:p>
        </p:txBody>
      </p:sp>
      <p:pic>
        <p:nvPicPr>
          <p:cNvPr id="20482" name="Picture 2" descr="https://pbs.twimg.com/media/DBIf-bEXkAANT_D.jpg: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3950" y="1428750"/>
            <a:ext cx="6648450" cy="49720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943600" y="6400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After Dahlgren and Whitehead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4770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4 thoughts on digital innovations in Public Health</a:t>
            </a:r>
            <a:endParaRPr lang="en-GB" dirty="0"/>
          </a:p>
        </p:txBody>
      </p:sp>
      <p:pic>
        <p:nvPicPr>
          <p:cNvPr id="3" name="Picture 5" descr="ScotPublicHeal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590800"/>
            <a:ext cx="2895600" cy="28956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https://scotpublichealth.com/2017/12/21/some-thoughts-on-digital-innovations-in-public-health/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imple soluti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050"/>
            <a:ext cx="54864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Obesity_Map_1-620x4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6553200" cy="488319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 smtClean="0"/>
              <a:t>1) There are not simple answers to complex problems</a:t>
            </a:r>
            <a:endParaRPr lang="en-GB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r>
              <a:rPr lang="en-GB" dirty="0" smtClean="0"/>
              <a:t> 		Foresight Report on Obesity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410200" y="60198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Beware “lifestyle drift”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2) Think big, start small, test fast</a:t>
            </a:r>
            <a:endParaRPr lang="en-GB" dirty="0"/>
          </a:p>
        </p:txBody>
      </p:sp>
      <p:pic>
        <p:nvPicPr>
          <p:cNvPr id="3" name="Content Placeholder 5" descr="summary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3350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53000" y="6440269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2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7026" y="2202180"/>
            <a:ext cx="5450774" cy="358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Quality Improvement – some tips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371600"/>
            <a:ext cx="8229600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Be clear about the difference between:</a:t>
            </a:r>
          </a:p>
          <a:p>
            <a:pPr lvl="1"/>
            <a:r>
              <a:rPr lang="en-GB" sz="2400" dirty="0" smtClean="0"/>
              <a:t>Tasks</a:t>
            </a:r>
          </a:p>
          <a:p>
            <a:pPr lvl="1"/>
            <a:r>
              <a:rPr lang="en-GB" sz="2400" dirty="0" smtClean="0"/>
              <a:t>Tests</a:t>
            </a:r>
          </a:p>
          <a:p>
            <a:pPr lvl="1"/>
            <a:r>
              <a:rPr lang="en-GB" sz="2400" dirty="0" smtClean="0"/>
              <a:t>Information gathering</a:t>
            </a:r>
          </a:p>
          <a:p>
            <a:pPr lvl="1"/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Requires all three, but </a:t>
            </a:r>
            <a:r>
              <a:rPr lang="en-GB" sz="2400" b="1" u="sng" dirty="0" smtClean="0"/>
              <a:t>testing</a:t>
            </a:r>
            <a:r>
              <a:rPr lang="en-GB" sz="2400" dirty="0" smtClean="0"/>
              <a:t> is the engine for QI (and innovation)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3) Averages are the enemy of progress</a:t>
            </a:r>
            <a:endParaRPr lang="en-GB" dirty="0"/>
          </a:p>
        </p:txBody>
      </p:sp>
      <p:pic>
        <p:nvPicPr>
          <p:cNvPr id="27650" name="Picture 2" descr="Image result for gradient gap marm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262898"/>
            <a:ext cx="3581400" cy="5442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4) Routinely collected data are not usually enough</a:t>
            </a:r>
            <a:endParaRPr lang="en-GB" dirty="0"/>
          </a:p>
        </p:txBody>
      </p:sp>
      <p:pic>
        <p:nvPicPr>
          <p:cNvPr id="29698" name="Picture 2" descr="Image result for record link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057399"/>
            <a:ext cx="5886450" cy="4038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 aim for from this weekend</a:t>
            </a:r>
            <a:endParaRPr lang="en-GB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713" y="1409700"/>
            <a:ext cx="76485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953000" y="6440269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0" y="5867400"/>
            <a:ext cx="381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http://www.behaviouralinsights.co.uk/publications/east-four-simple-ways-to-apply-behavioural-insights/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 rot="20117887">
            <a:off x="4977675" y="2379618"/>
            <a:ext cx="1147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(to use)</a:t>
            </a:r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 conclude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There </a:t>
            </a:r>
            <a:r>
              <a:rPr lang="en-GB" dirty="0" smtClean="0"/>
              <a:t>are not simple answers to complex </a:t>
            </a:r>
            <a:r>
              <a:rPr lang="en-GB" dirty="0" smtClean="0"/>
              <a:t>problems (avoid “lifestyle drift”)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Think big, start small, test fast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Averages are the enemy of progress – go in deep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Routinely collected data are not usually enough</a:t>
            </a:r>
            <a:endParaRPr lang="en-GB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4802810"/>
            <a:ext cx="3276600" cy="205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458200" y="4800600"/>
            <a:ext cx="6858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76200" y="64770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 @</a:t>
            </a:r>
            <a:r>
              <a:rPr lang="en-GB" dirty="0" err="1" smtClean="0"/>
              <a:t>gmacscotland</a:t>
            </a:r>
            <a:r>
              <a:rPr lang="en-GB" dirty="0" smtClean="0"/>
              <a:t> </a:t>
            </a:r>
            <a:r>
              <a:rPr lang="en-GB" dirty="0" smtClean="0"/>
              <a:t> #</a:t>
            </a:r>
            <a:r>
              <a:rPr lang="en-GB" dirty="0" err="1" smtClean="0"/>
              <a:t>PublicHealthPF</a:t>
            </a:r>
            <a:r>
              <a:rPr lang="en-GB" dirty="0" smtClean="0"/>
              <a:t>		After Mayo CFI</a:t>
            </a:r>
            <a:endParaRPr lang="en-GB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287</Words>
  <Application>Microsoft Office PowerPoint</Application>
  <PresentationFormat>On-screen Show (4:3)</PresentationFormat>
  <Paragraphs>56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Some thoughts on digital innovations in Public Health: For #PublicHealthPF event, Edinburgh</vt:lpstr>
      <vt:lpstr>Why me? It’s not about this, honest…</vt:lpstr>
      <vt:lpstr>Student BMJ 1994</vt:lpstr>
      <vt:lpstr>Working at the edge – opportunities</vt:lpstr>
      <vt:lpstr>…and threats</vt:lpstr>
      <vt:lpstr>Key ingredients of innovation?         Curiousity | Creativity  | Connections  | Fun</vt:lpstr>
      <vt:lpstr>What is Public Health?</vt:lpstr>
      <vt:lpstr>What is a Public Health approach? (1)</vt:lpstr>
      <vt:lpstr>What is a Public Health approach? (2)</vt:lpstr>
      <vt:lpstr>4 thoughts on digital innovations in Public Health</vt:lpstr>
      <vt:lpstr>Slide 11</vt:lpstr>
      <vt:lpstr>1) There are not simple answers to complex problems</vt:lpstr>
      <vt:lpstr>2) Think big, start small, test fast</vt:lpstr>
      <vt:lpstr>Quality Improvement – some tips</vt:lpstr>
      <vt:lpstr>3) Averages are the enemy of progress</vt:lpstr>
      <vt:lpstr>4) Routinely collected data are not usually enough</vt:lpstr>
      <vt:lpstr>What to aim for from this weekend</vt:lpstr>
      <vt:lpstr>To conclude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thoughts on digital innovations in Public Health: For #PublicHealthPF event, Edinburgh</dc:title>
  <dc:creator>MacKenzie, Graham</dc:creator>
  <cp:lastModifiedBy>Graham MacKenzie</cp:lastModifiedBy>
  <cp:revision>49</cp:revision>
  <dcterms:created xsi:type="dcterms:W3CDTF">2006-08-16T00:00:00Z</dcterms:created>
  <dcterms:modified xsi:type="dcterms:W3CDTF">2018-01-25T13:51:33Z</dcterms:modified>
</cp:coreProperties>
</file>