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3.tmp" ContentType="image/jpeg"/>
  <Override PartName="/ppt/media/image4.tmp" ContentType="image/jpeg"/>
  <Override PartName="/ppt/media/image5.tmp" ContentType="image/jpeg"/>
  <Override PartName="/ppt/media/image6.tmp" ContentType="image/jpeg"/>
  <Override PartName="/ppt/media/image7.tmp" ContentType="image/jpeg"/>
  <Override PartName="/ppt/media/image8.tmp" ContentType="image/jpeg"/>
  <Override PartName="/ppt/media/image9.tmp" ContentType="image/jpeg"/>
  <Override PartName="/ppt/media/image10.tmp" ContentType="image/jpeg"/>
  <Override PartName="/ppt/media/image11.tmp" ContentType="image/jpeg"/>
  <Override PartName="/ppt/media/image12.tmp" ContentType="image/jpeg"/>
  <Override PartName="/ppt/media/image13.tmp" ContentType="image/jpeg"/>
  <Override PartName="/ppt/media/image15.tmp" ContentType="image/jpeg"/>
  <Override PartName="/ppt/media/image16.tmp" ContentType="image/jpeg"/>
  <Override PartName="/ppt/media/image17.tmp" ContentType="image/jpeg"/>
  <Override PartName="/ppt/media/image18.tmp" ContentType="image/jpeg"/>
  <Override PartName="/ppt/media/image19.tmp" ContentType="image/jpeg"/>
  <Override PartName="/ppt/media/image20.tmp" ContentType="image/jpeg"/>
  <Override PartName="/ppt/media/image21.tmp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embeddedFontLst>
    <p:embeddedFont>
      <p:font typeface="Verdana" panose="020B060403050404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3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BA0F6-1E53-4584-A420-5AE0E5D72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0ABAB3-8D3C-4E93-A281-D55E566C7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EFECA-617C-447B-B561-928A63D76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7794-DDF4-468E-A454-2F1B83FE8894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CDBD6-49C1-408E-980B-086F7EA96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43807-D17C-490F-AD0E-006ADC70D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76831-4773-4DA7-AD8A-DE19F5DE9C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707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5BF64-DB3D-488C-BE07-7A8A5A03A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AA932-4589-4808-AA6D-11F64AE69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6A559F-3F5F-422F-908F-1129B5574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7794-DDF4-468E-A454-2F1B83FE8894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75B73-DC0E-4F57-8F94-16FE0E768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100A2-57B6-4291-9C15-AE6E5B9E9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76831-4773-4DA7-AD8A-DE19F5DE9C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5388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6CBAA-34DF-4ACE-A628-0DEE86459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E0BA16-F35F-4886-A245-FC6340A2C9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82C380-78BF-4CEE-A5FD-A8BD1F346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7794-DDF4-468E-A454-2F1B83FE8894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5F637-E257-424B-B439-80582F38C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9B266-04EF-4123-A2BA-4DAC3DB38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76831-4773-4DA7-AD8A-DE19F5DE9C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44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EB31C-B75E-4F69-B2B9-95A8B617B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2F0D0-4BD5-41DE-B71B-FC66AC4927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5D217D-5E1E-4AB7-91CF-A0BC66E3D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1E45C5-DC94-4332-A6C6-547E26773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7794-DDF4-468E-A454-2F1B83FE8894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D5D1FC-696E-479F-9306-F11A6392F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963346-884A-4F3B-A288-6500BF683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76831-4773-4DA7-AD8A-DE19F5DE9C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704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1CC73-E0C3-47BE-93AA-C9FAB3A1F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00909-F82C-4909-A9BD-50AC1D5D9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19DF40-7F09-4E43-A242-9FBBC8FA5F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756F1B-DC0D-4DE9-80F5-0D96F626DC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E2E7ED-5796-4000-908D-FF346E4172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644A2D-4B8A-4E31-8264-2B95D8498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7794-DDF4-468E-A454-2F1B83FE8894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1F58E6-6389-49C7-AF64-068C23D24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AC8E46-4786-4F2F-8F32-45B22C7F3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76831-4773-4DA7-AD8A-DE19F5DE9C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406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D4DD6-0586-473E-A599-9F30B84FC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849D16-1C68-40C6-939D-6FBBCE5E8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7794-DDF4-468E-A454-2F1B83FE8894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B23FFB-5C5E-4865-9F80-EC474C6AC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8ECBA3-1C9D-406D-B13D-171E44272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76831-4773-4DA7-AD8A-DE19F5DE9C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809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062407-BE37-49DB-9877-8D7E6D487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7794-DDF4-468E-A454-2F1B83FE8894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D6CF6-B069-4F10-9E88-1AC009F97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B02BED-9EEC-42DF-BB2E-F62638374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76831-4773-4DA7-AD8A-DE19F5DE9C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75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48C4D-9039-4347-A09C-BD5BF7FBB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B94CA-6BA2-4385-AFFE-041A360E2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85704-0D00-4454-9D6F-BA5B40C33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778E87-EA23-4CEC-AF82-F7D7917FB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7794-DDF4-468E-A454-2F1B83FE8894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94CDD8-8FE7-4A3E-849F-4A33F2138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234C3C-5323-4FCB-9684-51F99A603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76831-4773-4DA7-AD8A-DE19F5DE9C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792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03863-EB17-4AD0-8835-333458EF3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E44435-EF06-4DBF-A099-D7A6F4C29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A80FE1-72A5-4311-8CDF-974C2082F6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467419-CC52-4A0D-A5B1-25DA6DA9A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7794-DDF4-468E-A454-2F1B83FE8894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E7982F-D3AA-482D-BCFC-C55690A4C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EDCB56-8A01-443D-8A5D-8335341B9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76831-4773-4DA7-AD8A-DE19F5DE9C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785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69DED-C79A-4A4A-B918-96C8C8ACB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8DB519-69E4-4AE3-8D28-70F459EA44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04AC00-2A51-4D48-BE8C-BEB38E4C8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7794-DDF4-468E-A454-2F1B83FE8894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41C5D-513E-461F-902C-4B7BA5BEA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A406D-3065-4755-A020-9E60D52E2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76831-4773-4DA7-AD8A-DE19F5DE9C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891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250B7B-C2AB-4D30-9944-E69F122B32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A52F8D-E5E5-4F42-8B37-AEC2066256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3D751-5052-46B2-8530-90899A130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7794-DDF4-468E-A454-2F1B83FE8894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0E2A1-5273-4801-94A5-68A0E0F08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44368-B1B1-4617-A9D6-01FAB0D40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76831-4773-4DA7-AD8A-DE19F5DE9C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507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2F5129-67FF-4B63-908A-B893AD422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4BED8-440D-4127-AAA8-43FED92C1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0104F-4F95-4650-80C4-CA97F64C7F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07794-DDF4-468E-A454-2F1B83FE8894}" type="datetimeFigureOut">
              <a:rPr lang="en-GB" smtClean="0"/>
              <a:t>29/11/2017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9AF50-ED68-4F28-A850-78ADA77545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E9290C-FAD9-431D-853F-A24B4BBAB1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76831-4773-4DA7-AD8A-DE19F5DE9C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96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3" Type="http://schemas.openxmlformats.org/officeDocument/2006/relationships/slide" Target="slide2.xml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2" Type="http://schemas.openxmlformats.org/officeDocument/2006/relationships/image" Target="../media/image1.tmp"/><Relationship Id="rId16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5" Type="http://schemas.openxmlformats.org/officeDocument/2006/relationships/slide" Target="slide4.xml"/><Relationship Id="rId15" Type="http://schemas.openxmlformats.org/officeDocument/2006/relationships/slide" Target="slide14.xml"/><Relationship Id="rId10" Type="http://schemas.openxmlformats.org/officeDocument/2006/relationships/slide" Target="slide9.xml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image" Target="../media/image2.jpg"/><Relationship Id="rId2" Type="http://schemas.openxmlformats.org/officeDocument/2006/relationships/slide" Target="slide2.xml"/><Relationship Id="rId16" Type="http://schemas.openxmlformats.org/officeDocument/2006/relationships/slide" Target="slide1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image" Target="../media/image2.jpg"/><Relationship Id="rId2" Type="http://schemas.openxmlformats.org/officeDocument/2006/relationships/slide" Target="slide2.xml"/><Relationship Id="rId16" Type="http://schemas.openxmlformats.org/officeDocument/2006/relationships/slide" Target="slide1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image" Target="../media/image2.jpg"/><Relationship Id="rId2" Type="http://schemas.openxmlformats.org/officeDocument/2006/relationships/slide" Target="slide2.xml"/><Relationship Id="rId16" Type="http://schemas.openxmlformats.org/officeDocument/2006/relationships/slide" Target="slide1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image" Target="../media/image2.jpg"/><Relationship Id="rId2" Type="http://schemas.openxmlformats.org/officeDocument/2006/relationships/slide" Target="slide2.xml"/><Relationship Id="rId16" Type="http://schemas.openxmlformats.org/officeDocument/2006/relationships/slide" Target="slide1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slide" Target="slide13.xml"/><Relationship Id="rId18" Type="http://schemas.openxmlformats.org/officeDocument/2006/relationships/hyperlink" Target="https://twitter.com/who" TargetMode="External"/><Relationship Id="rId26" Type="http://schemas.openxmlformats.org/officeDocument/2006/relationships/image" Target="../media/image6.tmp"/><Relationship Id="rId39" Type="http://schemas.openxmlformats.org/officeDocument/2006/relationships/hyperlink" Target="https://twitter.com/un" TargetMode="External"/><Relationship Id="rId21" Type="http://schemas.openxmlformats.org/officeDocument/2006/relationships/hyperlink" Target="https://twitter.com/cdcgov" TargetMode="External"/><Relationship Id="rId34" Type="http://schemas.openxmlformats.org/officeDocument/2006/relationships/hyperlink" Target="https://twitter.com/intent/tweet?text=@who_europe#antibioticresistance #keepantibioticsworking infection antibioticresistance #NodeXL http://bit.ly/NodeXLMaps" TargetMode="External"/><Relationship Id="rId42" Type="http://schemas.openxmlformats.org/officeDocument/2006/relationships/hyperlink" Target="https://twitter.com/onu_es" TargetMode="External"/><Relationship Id="rId47" Type="http://schemas.openxmlformats.org/officeDocument/2006/relationships/image" Target="../media/image2.jpg"/><Relationship Id="rId7" Type="http://schemas.openxmlformats.org/officeDocument/2006/relationships/slide" Target="slide7.xml"/><Relationship Id="rId2" Type="http://schemas.openxmlformats.org/officeDocument/2006/relationships/slide" Target="slide2.xml"/><Relationship Id="rId16" Type="http://schemas.openxmlformats.org/officeDocument/2006/relationships/slide" Target="slide16.xml"/><Relationship Id="rId29" Type="http://schemas.openxmlformats.org/officeDocument/2006/relationships/image" Target="../media/image7.tmp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24" Type="http://schemas.openxmlformats.org/officeDocument/2006/relationships/hyperlink" Target="https://twitter.com/drdianeashiru" TargetMode="External"/><Relationship Id="rId32" Type="http://schemas.openxmlformats.org/officeDocument/2006/relationships/image" Target="../media/image8.tmp"/><Relationship Id="rId37" Type="http://schemas.openxmlformats.org/officeDocument/2006/relationships/hyperlink" Target="https://twitter.com/intent/tweet?text=@drcjlittle#antibioticresistance #antibioticawarenessweek minhealthnz antibioticresistance #NodeXL http://bit.ly/NodeXLMaps" TargetMode="External"/><Relationship Id="rId40" Type="http://schemas.openxmlformats.org/officeDocument/2006/relationships/hyperlink" Target="https://twitter.com/intent/tweet?text=@un#amr #waaw health threat #NodeXL http://bit.ly/NodeXLMaps" TargetMode="External"/><Relationship Id="rId45" Type="http://schemas.openxmlformats.org/officeDocument/2006/relationships/hyperlink" Target="https://twitter.com/faoknowledge" TargetMode="Externa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image" Target="../media/image5.tmp"/><Relationship Id="rId28" Type="http://schemas.openxmlformats.org/officeDocument/2006/relationships/hyperlink" Target="https://twitter.com/intent/tweet?text=@phe_uk#nicephechat #phehealthmatters antibiotics nicephechat #NodeXL http://bit.ly/NodeXLMaps" TargetMode="External"/><Relationship Id="rId36" Type="http://schemas.openxmlformats.org/officeDocument/2006/relationships/hyperlink" Target="https://twitter.com/drcjlittle" TargetMode="External"/><Relationship Id="rId10" Type="http://schemas.openxmlformats.org/officeDocument/2006/relationships/slide" Target="slide10.xml"/><Relationship Id="rId19" Type="http://schemas.openxmlformats.org/officeDocument/2006/relationships/hyperlink" Target="https://twitter.com/intent/tweet?text=@who#antibiotics #antibioticresistance antibiotics infections #NodeXL http://bit.ly/NodeXLMaps" TargetMode="External"/><Relationship Id="rId31" Type="http://schemas.openxmlformats.org/officeDocument/2006/relationships/hyperlink" Target="https://twitter.com/intent/tweet?text=@eaad_eu#antibioticresistance #eaad antibioticresistance eaad #NodeXL http://bit.ly/NodeXLMaps" TargetMode="External"/><Relationship Id="rId44" Type="http://schemas.openxmlformats.org/officeDocument/2006/relationships/image" Target="../media/image12.tmp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hyperlink" Target="https://twitter.com/intent/tweet?text=@cdcgov#beantibioticsaware #antibioticresistance antibiotics antibiotic #NodeXL http://bit.ly/NodeXLMaps" TargetMode="External"/><Relationship Id="rId27" Type="http://schemas.openxmlformats.org/officeDocument/2006/relationships/hyperlink" Target="https://twitter.com/phe_uk" TargetMode="External"/><Relationship Id="rId30" Type="http://schemas.openxmlformats.org/officeDocument/2006/relationships/hyperlink" Target="https://twitter.com/eaad_eu" TargetMode="External"/><Relationship Id="rId35" Type="http://schemas.openxmlformats.org/officeDocument/2006/relationships/image" Target="../media/image9.tmp"/><Relationship Id="rId43" Type="http://schemas.openxmlformats.org/officeDocument/2006/relationships/hyperlink" Target="https://twitter.com/intent/tweet?text=@onu_es#antibi&#243;ticos opsoms hoy #NodeXL http://bit.ly/NodeXLMaps" TargetMode="External"/><Relationship Id="rId8" Type="http://schemas.openxmlformats.org/officeDocument/2006/relationships/slide" Target="slide8.xml"/><Relationship Id="rId3" Type="http://schemas.openxmlformats.org/officeDocument/2006/relationships/slide" Target="slide3.xml"/><Relationship Id="rId12" Type="http://schemas.openxmlformats.org/officeDocument/2006/relationships/slide" Target="slide12.xml"/><Relationship Id="rId17" Type="http://schemas.openxmlformats.org/officeDocument/2006/relationships/image" Target="../media/image3.tmp"/><Relationship Id="rId25" Type="http://schemas.openxmlformats.org/officeDocument/2006/relationships/hyperlink" Target="https://twitter.com/intent/tweet?text=@drdianeashiru#eaad #antibioticawarenessweek antibioticguardian eaad #NodeXL http://bit.ly/NodeXLMaps" TargetMode="External"/><Relationship Id="rId33" Type="http://schemas.openxmlformats.org/officeDocument/2006/relationships/hyperlink" Target="https://twitter.com/who_europe" TargetMode="External"/><Relationship Id="rId38" Type="http://schemas.openxmlformats.org/officeDocument/2006/relationships/image" Target="../media/image10.tmp"/><Relationship Id="rId46" Type="http://schemas.openxmlformats.org/officeDocument/2006/relationships/hyperlink" Target="https://twitter.com/intent/tweet?text=@faoknowledge#antimicrobialresistance #amr global use #NodeXL http://bit.ly/NodeXLMaps" TargetMode="External"/><Relationship Id="rId20" Type="http://schemas.openxmlformats.org/officeDocument/2006/relationships/image" Target="../media/image4.tmp"/><Relationship Id="rId41" Type="http://schemas.openxmlformats.org/officeDocument/2006/relationships/image" Target="../media/image11.tm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18" Type="http://schemas.openxmlformats.org/officeDocument/2006/relationships/hyperlink" Target="https://action.ciwf.org.uk/ea-action/action?ea.client.id=119&amp;ea.campaign.id=80712&amp;ea.tracking.id=a8368275&amp;utm_campaign=antibiotics&amp;utm_source=shared&amp;utm_medium=twitter" TargetMode="External"/><Relationship Id="rId26" Type="http://schemas.openxmlformats.org/officeDocument/2006/relationships/hyperlink" Target="http://www.fao.org/antimicrobial-resistance/world-antibiotic-awareness-week/en/?utm_content=buffer110a7&amp;utm_medium=social&amp;utm_source=twitter.com&amp;utm_campaign=buffer" TargetMode="External"/><Relationship Id="rId3" Type="http://schemas.openxmlformats.org/officeDocument/2006/relationships/slide" Target="slide2.xml"/><Relationship Id="rId21" Type="http://schemas.openxmlformats.org/officeDocument/2006/relationships/hyperlink" Target="http://who.int/infection-prevention/en/" TargetMode="External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25" Type="http://schemas.openxmlformats.org/officeDocument/2006/relationships/hyperlink" Target="http://www.who.int/campaigns/world-antibiotic-awareness-week/en/" TargetMode="External"/><Relationship Id="rId2" Type="http://schemas.openxmlformats.org/officeDocument/2006/relationships/image" Target="../media/image2.jpg"/><Relationship Id="rId16" Type="http://schemas.openxmlformats.org/officeDocument/2006/relationships/slide" Target="slide15.xml"/><Relationship Id="rId20" Type="http://schemas.openxmlformats.org/officeDocument/2006/relationships/hyperlink" Target="http://oms-platform.onebigrobot.com/en" TargetMode="External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24" Type="http://schemas.openxmlformats.org/officeDocument/2006/relationships/hyperlink" Target="http://oms-platform.onebigrobot.com/en/experience" TargetMode="External"/><Relationship Id="rId5" Type="http://schemas.openxmlformats.org/officeDocument/2006/relationships/slide" Target="slide4.xml"/><Relationship Id="rId15" Type="http://schemas.openxmlformats.org/officeDocument/2006/relationships/slide" Target="slide14.xml"/><Relationship Id="rId23" Type="http://schemas.openxmlformats.org/officeDocument/2006/relationships/hyperlink" Target="http://www.who.int/campaigns/world-antibiotic-awareness-week/quiz/en/" TargetMode="External"/><Relationship Id="rId10" Type="http://schemas.openxmlformats.org/officeDocument/2006/relationships/slide" Target="slide9.xml"/><Relationship Id="rId19" Type="http://schemas.openxmlformats.org/officeDocument/2006/relationships/hyperlink" Target="https://www.nhs.uk/nhsengland/arc/pages/aboutarc.asp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13.xml"/><Relationship Id="rId22" Type="http://schemas.openxmlformats.org/officeDocument/2006/relationships/hyperlink" Target="http://antibioticguardian.com/" TargetMode="External"/><Relationship Id="rId27" Type="http://schemas.openxmlformats.org/officeDocument/2006/relationships/hyperlink" Target="http://www.who.int/foodsafety/areas_work/food-hygiene/AMR-food-infographics/en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hyperlink" Target="http://who.int/" TargetMode="External"/><Relationship Id="rId26" Type="http://schemas.openxmlformats.org/officeDocument/2006/relationships/hyperlink" Target="http://fb.me/" TargetMode="External"/><Relationship Id="rId3" Type="http://schemas.openxmlformats.org/officeDocument/2006/relationships/slide" Target="slide3.xml"/><Relationship Id="rId21" Type="http://schemas.openxmlformats.org/officeDocument/2006/relationships/hyperlink" Target="http://ac.uk/" TargetMode="Externa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hyperlink" Target="http://twitter.com/" TargetMode="External"/><Relationship Id="rId25" Type="http://schemas.openxmlformats.org/officeDocument/2006/relationships/hyperlink" Target="http://antibioticguardian.com/" TargetMode="External"/><Relationship Id="rId2" Type="http://schemas.openxmlformats.org/officeDocument/2006/relationships/slide" Target="slide2.xml"/><Relationship Id="rId16" Type="http://schemas.openxmlformats.org/officeDocument/2006/relationships/slide" Target="slide16.xml"/><Relationship Id="rId20" Type="http://schemas.openxmlformats.org/officeDocument/2006/relationships/hyperlink" Target="http://youtube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24" Type="http://schemas.openxmlformats.org/officeDocument/2006/relationships/hyperlink" Target="http://org.uk/" TargetMode="Externa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hyperlink" Target="http://nhs.uk/" TargetMode="External"/><Relationship Id="rId10" Type="http://schemas.openxmlformats.org/officeDocument/2006/relationships/slide" Target="slide10.xml"/><Relationship Id="rId19" Type="http://schemas.openxmlformats.org/officeDocument/2006/relationships/hyperlink" Target="http://cdc.gov/" TargetMode="Externa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hyperlink" Target="http://onebigrobot.com/" TargetMode="External"/><Relationship Id="rId27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hyperlink" Target="https://twitter.com/search/?q=#antibiotics" TargetMode="External"/><Relationship Id="rId26" Type="http://schemas.openxmlformats.org/officeDocument/2006/relationships/hyperlink" Target="https://twitter.com/search/?q=#stopsuperbugs" TargetMode="External"/><Relationship Id="rId3" Type="http://schemas.openxmlformats.org/officeDocument/2006/relationships/slide" Target="slide3.xml"/><Relationship Id="rId21" Type="http://schemas.openxmlformats.org/officeDocument/2006/relationships/hyperlink" Target="https://twitter.com/search/?q=#keepantibioticsworking" TargetMode="Externa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hyperlink" Target="https://twitter.com/search/?q=#antibioticresistance" TargetMode="External"/><Relationship Id="rId25" Type="http://schemas.openxmlformats.org/officeDocument/2006/relationships/hyperlink" Target="https://twitter.com/search/?q=#eaad" TargetMode="External"/><Relationship Id="rId2" Type="http://schemas.openxmlformats.org/officeDocument/2006/relationships/slide" Target="slide2.xml"/><Relationship Id="rId16" Type="http://schemas.openxmlformats.org/officeDocument/2006/relationships/slide" Target="slide16.xml"/><Relationship Id="rId20" Type="http://schemas.openxmlformats.org/officeDocument/2006/relationships/hyperlink" Target="https://twitter.com/search/?q=#amr" TargetMode="Externa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24" Type="http://schemas.openxmlformats.org/officeDocument/2006/relationships/hyperlink" Target="https://twitter.com/search/?q=#waaw2017" TargetMode="Externa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hyperlink" Target="https://twitter.com/search/?q=#waaw" TargetMode="External"/><Relationship Id="rId10" Type="http://schemas.openxmlformats.org/officeDocument/2006/relationships/slide" Target="slide10.xml"/><Relationship Id="rId19" Type="http://schemas.openxmlformats.org/officeDocument/2006/relationships/hyperlink" Target="https://twitter.com/search/?q=#antibioticawarenessweek" TargetMode="Externa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hyperlink" Target="https://twitter.com/search/?q=#antibioticguardian" TargetMode="External"/><Relationship Id="rId27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hyperlink" Target="https://twitter.com/search/?q=Words%20in%20Sentiment%20List#2: Negative" TargetMode="External"/><Relationship Id="rId26" Type="http://schemas.openxmlformats.org/officeDocument/2006/relationships/hyperlink" Target="https://twitter.com/search/?q=week" TargetMode="External"/><Relationship Id="rId3" Type="http://schemas.openxmlformats.org/officeDocument/2006/relationships/slide" Target="slide3.xml"/><Relationship Id="rId21" Type="http://schemas.openxmlformats.org/officeDocument/2006/relationships/hyperlink" Target="https://twitter.com/search/?q=Total%20Words" TargetMode="Externa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hyperlink" Target="https://twitter.com/search/?q=Words%20in%20Sentiment%20List#1: Positive" TargetMode="External"/><Relationship Id="rId25" Type="http://schemas.openxmlformats.org/officeDocument/2006/relationships/hyperlink" Target="https://twitter.com/search/?q=awareness" TargetMode="External"/><Relationship Id="rId2" Type="http://schemas.openxmlformats.org/officeDocument/2006/relationships/slide" Target="slide2.xml"/><Relationship Id="rId16" Type="http://schemas.openxmlformats.org/officeDocument/2006/relationships/slide" Target="slide16.xml"/><Relationship Id="rId20" Type="http://schemas.openxmlformats.org/officeDocument/2006/relationships/hyperlink" Target="https://twitter.com/search/?q=Non-categorized%20Words" TargetMode="Externa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24" Type="http://schemas.openxmlformats.org/officeDocument/2006/relationships/hyperlink" Target="https://twitter.com/search/?q=antibioticresistance" TargetMode="Externa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hyperlink" Target="https://twitter.com/search/?q=antibiotic" TargetMode="External"/><Relationship Id="rId10" Type="http://schemas.openxmlformats.org/officeDocument/2006/relationships/slide" Target="slide10.xml"/><Relationship Id="rId19" Type="http://schemas.openxmlformats.org/officeDocument/2006/relationships/hyperlink" Target="https://twitter.com/search/?q=Words%20in%20Sentiment%20List#3: Angry/Violent" TargetMode="Externa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hyperlink" Target="https://twitter.com/search/?q=antibiotics" TargetMode="External"/><Relationship Id="rId27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hyperlink" Target="https://twitter.com/search/?q=awareness%20AND%20week" TargetMode="External"/><Relationship Id="rId26" Type="http://schemas.openxmlformats.org/officeDocument/2006/relationships/hyperlink" Target="https://twitter.com/search/?q=professional%20AND%20before" TargetMode="External"/><Relationship Id="rId3" Type="http://schemas.openxmlformats.org/officeDocument/2006/relationships/slide" Target="slide3.xml"/><Relationship Id="rId21" Type="http://schemas.openxmlformats.org/officeDocument/2006/relationships/hyperlink" Target="https://twitter.com/search/?q=seek%20AND%20advice" TargetMode="Externa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hyperlink" Target="https://twitter.com/search/?q=antibiotic%20AND%20awareness" TargetMode="External"/><Relationship Id="rId25" Type="http://schemas.openxmlformats.org/officeDocument/2006/relationships/hyperlink" Target="https://twitter.com/search/?q=before%20AND%20taking" TargetMode="External"/><Relationship Id="rId2" Type="http://schemas.openxmlformats.org/officeDocument/2006/relationships/slide" Target="slide2.xml"/><Relationship Id="rId16" Type="http://schemas.openxmlformats.org/officeDocument/2006/relationships/slide" Target="slide16.xml"/><Relationship Id="rId20" Type="http://schemas.openxmlformats.org/officeDocument/2006/relationships/hyperlink" Target="https://twitter.com/search/?q=taking%20AND%20antibiotics" TargetMode="Externa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24" Type="http://schemas.openxmlformats.org/officeDocument/2006/relationships/hyperlink" Target="https://twitter.com/search/?q=advice%20AND%20qualified" TargetMode="Externa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hyperlink" Target="https://twitter.com/search/?q=always%20AND%20seek" TargetMode="External"/><Relationship Id="rId10" Type="http://schemas.openxmlformats.org/officeDocument/2006/relationships/slide" Target="slide10.xml"/><Relationship Id="rId19" Type="http://schemas.openxmlformats.org/officeDocument/2006/relationships/hyperlink" Target="https://twitter.com/search/?q=world%20AND%20antibiotic" TargetMode="Externa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hyperlink" Target="https://twitter.com/search/?q=antibiotic%20AND%20resistance" TargetMode="External"/><Relationship Id="rId27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slide" Target="slide13.xml"/><Relationship Id="rId18" Type="http://schemas.openxmlformats.org/officeDocument/2006/relationships/hyperlink" Target="https://twitter.com/who" TargetMode="External"/><Relationship Id="rId26" Type="http://schemas.openxmlformats.org/officeDocument/2006/relationships/image" Target="../media/image14.tmp"/><Relationship Id="rId39" Type="http://schemas.openxmlformats.org/officeDocument/2006/relationships/hyperlink" Target="https://twitter.com/ncdcgov" TargetMode="External"/><Relationship Id="rId21" Type="http://schemas.openxmlformats.org/officeDocument/2006/relationships/hyperlink" Target="https://twitter.com/cdcgov" TargetMode="External"/><Relationship Id="rId34" Type="http://schemas.openxmlformats.org/officeDocument/2006/relationships/hyperlink" Target="https://twitter.com/intent/tweet?text=@longitude_prize#antibioticresistance #antibioticweekchat antibiotics longitude_prize #NodeXL http://bit.ly/NodeXLMaps" TargetMode="External"/><Relationship Id="rId42" Type="http://schemas.openxmlformats.org/officeDocument/2006/relationships/hyperlink" Target="https://twitter.com/drcjlittle" TargetMode="External"/><Relationship Id="rId47" Type="http://schemas.openxmlformats.org/officeDocument/2006/relationships/image" Target="../media/image2.jpg"/><Relationship Id="rId7" Type="http://schemas.openxmlformats.org/officeDocument/2006/relationships/slide" Target="slide7.xml"/><Relationship Id="rId2" Type="http://schemas.openxmlformats.org/officeDocument/2006/relationships/slide" Target="slide2.xml"/><Relationship Id="rId16" Type="http://schemas.openxmlformats.org/officeDocument/2006/relationships/slide" Target="slide16.xml"/><Relationship Id="rId29" Type="http://schemas.openxmlformats.org/officeDocument/2006/relationships/image" Target="../media/image15.tmp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24" Type="http://schemas.openxmlformats.org/officeDocument/2006/relationships/hyperlink" Target="https://twitter.com/elizbeech" TargetMode="External"/><Relationship Id="rId32" Type="http://schemas.openxmlformats.org/officeDocument/2006/relationships/image" Target="../media/image16.tmp"/><Relationship Id="rId37" Type="http://schemas.openxmlformats.org/officeDocument/2006/relationships/hyperlink" Target="https://twitter.com/intent/tweet?text=@hpa_mv#amr #antibioticresistance amr seek #NodeXL http://bit.ly/NodeXLMaps" TargetMode="External"/><Relationship Id="rId40" Type="http://schemas.openxmlformats.org/officeDocument/2006/relationships/hyperlink" Target="https://twitter.com/intent/tweet?text=@ncdcgov#antibioticresistance #amractionng amr antibiotic #NodeXL http://bit.ly/NodeXLMaps" TargetMode="External"/><Relationship Id="rId45" Type="http://schemas.openxmlformats.org/officeDocument/2006/relationships/hyperlink" Target="https://twitter.com/biochemsoc" TargetMode="Externa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image" Target="../media/image13.tmp"/><Relationship Id="rId28" Type="http://schemas.openxmlformats.org/officeDocument/2006/relationships/hyperlink" Target="https://twitter.com/intent/tweet?text=@guiaprioam#choosingwisely #antibiotics antibiotics cddep #NodeXL http://bit.ly/NodeXLMaps" TargetMode="External"/><Relationship Id="rId36" Type="http://schemas.openxmlformats.org/officeDocument/2006/relationships/hyperlink" Target="https://twitter.com/hpa_mv" TargetMode="External"/><Relationship Id="rId10" Type="http://schemas.openxmlformats.org/officeDocument/2006/relationships/slide" Target="slide10.xml"/><Relationship Id="rId19" Type="http://schemas.openxmlformats.org/officeDocument/2006/relationships/hyperlink" Target="https://twitter.com/intent/tweet?text=@who#antibiotics #antibioticresistance antibiotics infections #NodeXL http://bit.ly/NodeXLMaps" TargetMode="External"/><Relationship Id="rId31" Type="http://schemas.openxmlformats.org/officeDocument/2006/relationships/hyperlink" Target="https://twitter.com/intent/tweet?text=@mfda_mv#waaw2017 #antibioticresistance antibiotic amr #NodeXL http://bit.ly/NodeXLMaps" TargetMode="External"/><Relationship Id="rId44" Type="http://schemas.openxmlformats.org/officeDocument/2006/relationships/image" Target="../media/image19.tmp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hyperlink" Target="https://twitter.com/intent/tweet?text=@cdcgov#beantibioticsaware #antibioticresistance antibiotics antibiotic #NodeXL http://bit.ly/NodeXLMaps" TargetMode="External"/><Relationship Id="rId27" Type="http://schemas.openxmlformats.org/officeDocument/2006/relationships/hyperlink" Target="https://twitter.com/guiaprioam" TargetMode="External"/><Relationship Id="rId30" Type="http://schemas.openxmlformats.org/officeDocument/2006/relationships/hyperlink" Target="https://twitter.com/mfda_mv" TargetMode="External"/><Relationship Id="rId35" Type="http://schemas.openxmlformats.org/officeDocument/2006/relationships/image" Target="../media/image17.tmp"/><Relationship Id="rId43" Type="http://schemas.openxmlformats.org/officeDocument/2006/relationships/hyperlink" Target="https://twitter.com/intent/tweet?text=@drcjlittle#antibioticresistance #antibioticawarenessweek minhealthnz antibioticresistance #NodeXL http://bit.ly/NodeXLMaps" TargetMode="External"/><Relationship Id="rId8" Type="http://schemas.openxmlformats.org/officeDocument/2006/relationships/slide" Target="slide8.xml"/><Relationship Id="rId3" Type="http://schemas.openxmlformats.org/officeDocument/2006/relationships/slide" Target="slide3.xml"/><Relationship Id="rId12" Type="http://schemas.openxmlformats.org/officeDocument/2006/relationships/slide" Target="slide12.xml"/><Relationship Id="rId17" Type="http://schemas.openxmlformats.org/officeDocument/2006/relationships/image" Target="../media/image3.tmp"/><Relationship Id="rId25" Type="http://schemas.openxmlformats.org/officeDocument/2006/relationships/hyperlink" Target="https://twitter.com/intent/tweet?text=@elizbeech#antibioticawarenessweek #antibioticguardian antibioticawarenessweek antibioticguardian #NodeXL http://bit.ly/NodeXLMaps" TargetMode="External"/><Relationship Id="rId33" Type="http://schemas.openxmlformats.org/officeDocument/2006/relationships/hyperlink" Target="https://twitter.com/longitude_prize" TargetMode="External"/><Relationship Id="rId38" Type="http://schemas.openxmlformats.org/officeDocument/2006/relationships/image" Target="../media/image18.tmp"/><Relationship Id="rId46" Type="http://schemas.openxmlformats.org/officeDocument/2006/relationships/hyperlink" Target="https://twitter.com/intent/tweet?text=@biochemsoc#amr #antibioticresistance derrymercer amr #NodeXL http://bit.ly/NodeXLMaps" TargetMode="External"/><Relationship Id="rId20" Type="http://schemas.openxmlformats.org/officeDocument/2006/relationships/image" Target="../media/image4.tmp"/><Relationship Id="rId41" Type="http://schemas.openxmlformats.org/officeDocument/2006/relationships/image" Target="../media/image9.tmp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slide" Target="slide13.xml"/><Relationship Id="rId18" Type="http://schemas.openxmlformats.org/officeDocument/2006/relationships/hyperlink" Target="https://twitter.com/who" TargetMode="External"/><Relationship Id="rId26" Type="http://schemas.openxmlformats.org/officeDocument/2006/relationships/image" Target="../media/image20.tmp"/><Relationship Id="rId39" Type="http://schemas.openxmlformats.org/officeDocument/2006/relationships/hyperlink" Target="https://twitter.com/faoknowledge" TargetMode="External"/><Relationship Id="rId21" Type="http://schemas.openxmlformats.org/officeDocument/2006/relationships/hyperlink" Target="https://twitter.com/cdcgov" TargetMode="External"/><Relationship Id="rId34" Type="http://schemas.openxmlformats.org/officeDocument/2006/relationships/hyperlink" Target="https://twitter.com/intent/tweet?text=@who_europe#antibioticresistance #keepantibioticsworking infection antibioticresistance #NodeXL http://bit.ly/NodeXLMaps" TargetMode="External"/><Relationship Id="rId42" Type="http://schemas.openxmlformats.org/officeDocument/2006/relationships/hyperlink" Target="https://twitter.com/cochraneuk" TargetMode="External"/><Relationship Id="rId47" Type="http://schemas.openxmlformats.org/officeDocument/2006/relationships/image" Target="../media/image2.jpg"/><Relationship Id="rId7" Type="http://schemas.openxmlformats.org/officeDocument/2006/relationships/slide" Target="slide7.xml"/><Relationship Id="rId2" Type="http://schemas.openxmlformats.org/officeDocument/2006/relationships/slide" Target="slide2.xml"/><Relationship Id="rId16" Type="http://schemas.openxmlformats.org/officeDocument/2006/relationships/slide" Target="slide16.xml"/><Relationship Id="rId29" Type="http://schemas.openxmlformats.org/officeDocument/2006/relationships/image" Target="../media/image7.tmp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24" Type="http://schemas.openxmlformats.org/officeDocument/2006/relationships/hyperlink" Target="https://twitter.com/phe_uk" TargetMode="External"/><Relationship Id="rId32" Type="http://schemas.openxmlformats.org/officeDocument/2006/relationships/image" Target="../media/image8.tmp"/><Relationship Id="rId37" Type="http://schemas.openxmlformats.org/officeDocument/2006/relationships/hyperlink" Target="https://twitter.com/intent/tweet?text=@drdianeashiru#eaad #antibioticawarenessweek antibioticguardian eaad #NodeXL http://bit.ly/NodeXLMaps" TargetMode="External"/><Relationship Id="rId40" Type="http://schemas.openxmlformats.org/officeDocument/2006/relationships/hyperlink" Target="https://twitter.com/intent/tweet?text=@faoknowledge#antimicrobialresistance #amr global use #NodeXL http://bit.ly/NodeXLMaps" TargetMode="External"/><Relationship Id="rId45" Type="http://schemas.openxmlformats.org/officeDocument/2006/relationships/hyperlink" Target="https://twitter.com/un" TargetMode="Externa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image" Target="../media/image6.tmp"/><Relationship Id="rId28" Type="http://schemas.openxmlformats.org/officeDocument/2006/relationships/hyperlink" Target="https://twitter.com/intent/tweet?text=@drtedros#antibioticresistance global antibiotic #NodeXL http://bit.ly/NodeXLMaps" TargetMode="External"/><Relationship Id="rId36" Type="http://schemas.openxmlformats.org/officeDocument/2006/relationships/hyperlink" Target="https://twitter.com/drdianeashiru" TargetMode="External"/><Relationship Id="rId10" Type="http://schemas.openxmlformats.org/officeDocument/2006/relationships/slide" Target="slide10.xml"/><Relationship Id="rId19" Type="http://schemas.openxmlformats.org/officeDocument/2006/relationships/hyperlink" Target="https://twitter.com/intent/tweet?text=@who#antibiotics #antibioticresistance antibiotics infections #NodeXL http://bit.ly/NodeXLMaps" TargetMode="External"/><Relationship Id="rId31" Type="http://schemas.openxmlformats.org/officeDocument/2006/relationships/hyperlink" Target="https://twitter.com/intent/tweet?text=@eaad_eu#antibioticresistance #eaad antibioticresistance eaad #NodeXL http://bit.ly/NodeXLMaps" TargetMode="External"/><Relationship Id="rId44" Type="http://schemas.openxmlformats.org/officeDocument/2006/relationships/image" Target="../media/image10.tmp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hyperlink" Target="https://twitter.com/intent/tweet?text=@cdcgov#beantibioticsaware #antibioticresistance antibiotics antibiotic #NodeXL http://bit.ly/NodeXLMaps" TargetMode="External"/><Relationship Id="rId27" Type="http://schemas.openxmlformats.org/officeDocument/2006/relationships/hyperlink" Target="https://twitter.com/drtedros" TargetMode="External"/><Relationship Id="rId30" Type="http://schemas.openxmlformats.org/officeDocument/2006/relationships/hyperlink" Target="https://twitter.com/eaad_eu" TargetMode="External"/><Relationship Id="rId35" Type="http://schemas.openxmlformats.org/officeDocument/2006/relationships/image" Target="../media/image5.tmp"/><Relationship Id="rId43" Type="http://schemas.openxmlformats.org/officeDocument/2006/relationships/hyperlink" Target="https://twitter.com/intent/tweet?text=@cochraneuk#cochraneevidence #antibioticresistance antibiotic week #NodeXL http://bit.ly/NodeXLMaps" TargetMode="External"/><Relationship Id="rId8" Type="http://schemas.openxmlformats.org/officeDocument/2006/relationships/slide" Target="slide8.xml"/><Relationship Id="rId3" Type="http://schemas.openxmlformats.org/officeDocument/2006/relationships/slide" Target="slide3.xml"/><Relationship Id="rId12" Type="http://schemas.openxmlformats.org/officeDocument/2006/relationships/slide" Target="slide12.xml"/><Relationship Id="rId17" Type="http://schemas.openxmlformats.org/officeDocument/2006/relationships/image" Target="../media/image3.tmp"/><Relationship Id="rId25" Type="http://schemas.openxmlformats.org/officeDocument/2006/relationships/hyperlink" Target="https://twitter.com/intent/tweet?text=@phe_uk#nicephechat #phehealthmatters antibiotics nicephechat #NodeXL http://bit.ly/NodeXLMaps" TargetMode="External"/><Relationship Id="rId33" Type="http://schemas.openxmlformats.org/officeDocument/2006/relationships/hyperlink" Target="https://twitter.com/who_europe" TargetMode="External"/><Relationship Id="rId38" Type="http://schemas.openxmlformats.org/officeDocument/2006/relationships/image" Target="../media/image12.tmp"/><Relationship Id="rId46" Type="http://schemas.openxmlformats.org/officeDocument/2006/relationships/hyperlink" Target="https://twitter.com/intent/tweet?text=@un#amr #waaw health threat #NodeXL http://bit.ly/NodeXLMaps" TargetMode="External"/><Relationship Id="rId20" Type="http://schemas.openxmlformats.org/officeDocument/2006/relationships/image" Target="../media/image4.tmp"/><Relationship Id="rId41" Type="http://schemas.openxmlformats.org/officeDocument/2006/relationships/image" Target="../media/image21.tm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image" Target="../media/image2.jpg"/><Relationship Id="rId2" Type="http://schemas.openxmlformats.org/officeDocument/2006/relationships/slide" Target="slide2.xml"/><Relationship Id="rId16" Type="http://schemas.openxmlformats.org/officeDocument/2006/relationships/slide" Target="slide1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3" Type="http://schemas.openxmlformats.org/officeDocument/2006/relationships/slide" Target="slide2.xml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2" Type="http://schemas.openxmlformats.org/officeDocument/2006/relationships/image" Target="../media/image1.tmp"/><Relationship Id="rId16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5" Type="http://schemas.openxmlformats.org/officeDocument/2006/relationships/slide" Target="slide4.xml"/><Relationship Id="rId15" Type="http://schemas.openxmlformats.org/officeDocument/2006/relationships/slide" Target="slide14.xml"/><Relationship Id="rId10" Type="http://schemas.openxmlformats.org/officeDocument/2006/relationships/slide" Target="slide9.xml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01A8D1-09C0-4931-BC59-390A3DCC56B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624" y="0"/>
            <a:ext cx="9473184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4B48D0-AA5A-4410-91CB-5B84F078186C}"/>
              </a:ext>
            </a:extLst>
          </p:cNvPr>
          <p:cNvSpPr txBox="1"/>
          <p:nvPr/>
        </p:nvSpPr>
        <p:spPr>
          <a:xfrm>
            <a:off x="301752" y="1161288"/>
            <a:ext cx="5614416" cy="3046988"/>
          </a:xfrm>
          <a:prstGeom prst="rect">
            <a:avLst/>
          </a:prstGeom>
          <a:solidFill>
            <a:srgbClr val="F2F2F2">
              <a:alpha val="58000"/>
            </a:srgbClr>
          </a:solidFill>
        </p:spPr>
        <p:txBody>
          <a:bodyPr vert="horz" rtlCol="0">
            <a:spAutoFit/>
          </a:bodyPr>
          <a:lstStyle/>
          <a:p>
            <a:pPr algn="ctr"/>
            <a:r>
              <a:rPr lang="en-GB" sz="3200" u="sng" dirty="0" err="1">
                <a:latin typeface="Calibri Light" panose="020F0302020204030204" pitchFamily="34" charset="0"/>
              </a:rPr>
              <a:t>NodeXL</a:t>
            </a:r>
            <a:r>
              <a:rPr lang="en-GB" sz="3200" u="sng" dirty="0">
                <a:latin typeface="Calibri Light" panose="020F0302020204030204" pitchFamily="34" charset="0"/>
              </a:rPr>
              <a:t>
</a:t>
            </a:r>
            <a:r>
              <a:rPr lang="en-GB" sz="3200" b="1" dirty="0">
                <a:latin typeface="Calibri Light" panose="020F0302020204030204" pitchFamily="34" charset="0"/>
              </a:rPr>
              <a:t>Social Media Network
</a:t>
            </a:r>
            <a:r>
              <a:rPr lang="en-GB" sz="3200" dirty="0">
                <a:latin typeface="Calibri Light" panose="020F0302020204030204" pitchFamily="34" charset="0"/>
              </a:rPr>
              <a:t>Map &amp; Report
</a:t>
            </a:r>
            <a:r>
              <a:rPr lang="en-GB" sz="3200" i="1" dirty="0">
                <a:latin typeface="Calibri Light" panose="020F0302020204030204" pitchFamily="34" charset="0"/>
              </a:rPr>
              <a:t>for
</a:t>
            </a:r>
            <a:r>
              <a:rPr lang="en-GB" sz="3200" b="1" dirty="0">
                <a:latin typeface="Calibri Light" panose="020F0302020204030204" pitchFamily="34" charset="0"/>
              </a:rPr>
              <a:t>World Antibiotic Awareness Week 13-19 November 2017</a:t>
            </a:r>
            <a:endParaRPr lang="en-GB" sz="3200" i="1" dirty="0">
              <a:latin typeface="Calibri Light" panose="020F0302020204030204" pitchFamily="34" charset="0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6C98787-77BC-4C91-9FA7-E62828120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Created with NodeXL (http://nodexl.codeplex.com) from the Social Media Research Foundation (http://www.smrfoundation.org)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AD113B-DD6D-4890-8A03-843591475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10" y="4455622"/>
            <a:ext cx="2432090" cy="243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891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E29056-2B02-4651-B10C-B56A3445072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624" y="0"/>
            <a:ext cx="9473184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2ACE484-E10F-4EBD-8B0B-FE53AD9F41D2}"/>
              </a:ext>
            </a:extLst>
          </p:cNvPr>
          <p:cNvSpPr txBox="1"/>
          <p:nvPr/>
        </p:nvSpPr>
        <p:spPr>
          <a:xfrm>
            <a:off x="301752" y="384048"/>
            <a:ext cx="2514600" cy="5693866"/>
          </a:xfrm>
          <a:prstGeom prst="rect">
            <a:avLst/>
          </a:prstGeom>
          <a:solidFill>
            <a:srgbClr val="F2F2F2">
              <a:alpha val="58000"/>
            </a:srgbClr>
          </a:solidFill>
        </p:spPr>
        <p:txBody>
          <a:bodyPr vert="horz" rtlCol="0">
            <a:spAutoFit/>
          </a:bodyPr>
          <a:lstStyle/>
          <a:p>
            <a:r>
              <a:rPr lang="en-GB" sz="4400">
                <a:solidFill>
                  <a:srgbClr val="000000"/>
                </a:solidFill>
                <a:latin typeface="Calibri Light" panose="020F0302020204030204" pitchFamily="34" charset="0"/>
              </a:rPr>
              <a:t>Contents
</a:t>
            </a:r>
            <a:r>
              <a:rPr lang="en-GB" sz="2000">
                <a:latin typeface="FontAwesome"/>
              </a:rPr>
              <a:t>
</a:t>
            </a:r>
            <a:r>
              <a:rPr lang="en-GB" sz="2000" b="1">
                <a:latin typeface="FontAwesome"/>
                <a:hlinkClick r:id="rId3" action="ppaction://hlinksldjump"/>
              </a:rPr>
              <a:t>Network
</a:t>
            </a:r>
            <a:r>
              <a:rPr lang="en-GB" sz="2000">
                <a:latin typeface="FontAwesome"/>
                <a:hlinkClick r:id="rId4" action="ppaction://hlinksldjump"/>
              </a:rPr>
              <a:t>Time Series
</a:t>
            </a:r>
            <a:r>
              <a:rPr lang="en-GB" sz="2000">
                <a:latin typeface="FontAwesome"/>
                <a:hlinkClick r:id="rId5" action="ppaction://hlinksldjump"/>
              </a:rPr>
              <a:t>Description
</a:t>
            </a:r>
            <a:r>
              <a:rPr lang="en-GB" sz="2000">
                <a:latin typeface="FontAwesome"/>
                <a:hlinkClick r:id="rId6" action="ppaction://hlinksldjump"/>
              </a:rPr>
              <a:t>Author Description
</a:t>
            </a:r>
            <a:r>
              <a:rPr lang="en-GB" sz="2000">
                <a:latin typeface="FontAwesome"/>
                <a:hlinkClick r:id="rId7" action="ppaction://hlinksldjump"/>
              </a:rPr>
              <a:t>Overall Metrics
</a:t>
            </a:r>
            <a:r>
              <a:rPr lang="en-GB" sz="2000">
                <a:latin typeface="FontAwesome"/>
                <a:hlinkClick r:id="rId8" action="ppaction://hlinksldjump"/>
              </a:rPr>
              <a:t>Top Influencers
</a:t>
            </a:r>
            <a:r>
              <a:rPr lang="en-GB" sz="2000">
                <a:latin typeface="FontAwesome"/>
                <a:hlinkClick r:id="rId9" action="ppaction://hlinksldjump"/>
              </a:rPr>
              <a:t>Top URLs
</a:t>
            </a:r>
            <a:r>
              <a:rPr lang="en-GB" sz="2000">
                <a:latin typeface="FontAwesome"/>
                <a:hlinkClick r:id="rId10" action="ppaction://hlinksldjump"/>
              </a:rPr>
              <a:t>Top Domains
</a:t>
            </a:r>
            <a:r>
              <a:rPr lang="en-GB" sz="2000">
                <a:latin typeface="FontAwesome"/>
                <a:hlinkClick r:id="rId11" action="ppaction://hlinksldjump"/>
              </a:rPr>
              <a:t>Top Hashtags
</a:t>
            </a:r>
            <a:r>
              <a:rPr lang="en-GB" sz="2000">
                <a:latin typeface="FontAwesome"/>
                <a:hlinkClick r:id="rId12" action="ppaction://hlinksldjump"/>
              </a:rPr>
              <a:t>Top Words
</a:t>
            </a:r>
            <a:r>
              <a:rPr lang="en-GB" sz="2000">
                <a:latin typeface="FontAwesome"/>
                <a:hlinkClick r:id="rId13" action="ppaction://hlinksldjump"/>
              </a:rPr>
              <a:t>Top Word Pairs
</a:t>
            </a:r>
            <a:r>
              <a:rPr lang="en-GB" sz="2000">
                <a:latin typeface="FontAwesome"/>
                <a:hlinkClick r:id="rId14" action="ppaction://hlinksldjump"/>
              </a:rPr>
              <a:t>Top Replied-To
</a:t>
            </a:r>
            <a:r>
              <a:rPr lang="en-GB" sz="2000">
                <a:latin typeface="FontAwesome"/>
                <a:hlinkClick r:id="rId15" action="ppaction://hlinksldjump"/>
              </a:rPr>
              <a:t>Top Mentioned
</a:t>
            </a:r>
            <a:r>
              <a:rPr lang="en-GB" sz="2000">
                <a:latin typeface="FontAwesome"/>
                <a:hlinkClick r:id="rId16" action="ppaction://hlinksldjump"/>
              </a:rPr>
              <a:t>Top Tweeters
</a:t>
            </a:r>
            <a:r>
              <a:rPr lang="en-GB" sz="2000">
                <a:latin typeface="FontAwesome"/>
                <a:hlinkClick r:id="rId17" action="ppaction://hlinksldjump"/>
              </a:rPr>
              <a:t>Network</a:t>
            </a:r>
            <a:endParaRPr lang="en-GB" sz="2000">
              <a:latin typeface="FontAwesome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DAB5753-C1D2-4C80-9338-07180E644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Created with NodeXL (http://nodexl.codeplex.com) from the Social Media Research Foundation (http://www.smrfoundation.org)</a:t>
            </a:r>
          </a:p>
        </p:txBody>
      </p:sp>
    </p:spTree>
    <p:extLst>
      <p:ext uri="{BB962C8B-B14F-4D97-AF65-F5344CB8AC3E}">
        <p14:creationId xmlns:p14="http://schemas.microsoft.com/office/powerpoint/2010/main" val="402068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CA9B0BD-3E11-49BD-AE7F-24C0C5081CD7}"/>
              </a:ext>
            </a:extLst>
          </p:cNvPr>
          <p:cNvSpPr txBox="1"/>
          <p:nvPr/>
        </p:nvSpPr>
        <p:spPr>
          <a:xfrm>
            <a:off x="301752" y="384048"/>
            <a:ext cx="2514600" cy="5693866"/>
          </a:xfrm>
          <a:prstGeom prst="rect">
            <a:avLst/>
          </a:prstGeom>
          <a:solidFill>
            <a:srgbClr val="F2F2F2">
              <a:alpha val="58000"/>
            </a:srgbClr>
          </a:solidFill>
        </p:spPr>
        <p:txBody>
          <a:bodyPr vert="horz" rtlCol="0">
            <a:spAutoFit/>
          </a:bodyPr>
          <a:lstStyle/>
          <a:p>
            <a:r>
              <a:rPr lang="en-GB" sz="4400">
                <a:solidFill>
                  <a:srgbClr val="000000"/>
                </a:solidFill>
                <a:latin typeface="Calibri Light" panose="020F0302020204030204" pitchFamily="34" charset="0"/>
              </a:rPr>
              <a:t>Contents
</a:t>
            </a:r>
            <a:r>
              <a:rPr lang="en-GB" sz="2000">
                <a:latin typeface="FontAwesome"/>
              </a:rPr>
              <a:t>
</a:t>
            </a:r>
            <a:r>
              <a:rPr lang="en-GB" sz="2000">
                <a:latin typeface="FontAwesome"/>
                <a:hlinkClick r:id="rId2" action="ppaction://hlinksldjump"/>
              </a:rPr>
              <a:t>Network
</a:t>
            </a:r>
            <a:r>
              <a:rPr lang="en-GB" sz="2000" b="1">
                <a:latin typeface="FontAwesome"/>
                <a:hlinkClick r:id="rId3" action="ppaction://hlinksldjump"/>
              </a:rPr>
              <a:t>Time Series
</a:t>
            </a:r>
            <a:r>
              <a:rPr lang="en-GB" sz="2000">
                <a:latin typeface="FontAwesome"/>
                <a:hlinkClick r:id="rId4" action="ppaction://hlinksldjump"/>
              </a:rPr>
              <a:t>Description
</a:t>
            </a:r>
            <a:r>
              <a:rPr lang="en-GB" sz="2000">
                <a:latin typeface="FontAwesome"/>
                <a:hlinkClick r:id="rId5" action="ppaction://hlinksldjump"/>
              </a:rPr>
              <a:t>Author Description
</a:t>
            </a:r>
            <a:r>
              <a:rPr lang="en-GB" sz="2000">
                <a:latin typeface="FontAwesome"/>
                <a:hlinkClick r:id="rId6" action="ppaction://hlinksldjump"/>
              </a:rPr>
              <a:t>Overall Metrics
</a:t>
            </a:r>
            <a:r>
              <a:rPr lang="en-GB" sz="2000">
                <a:latin typeface="FontAwesome"/>
                <a:hlinkClick r:id="rId7" action="ppaction://hlinksldjump"/>
              </a:rPr>
              <a:t>Top Influencers
</a:t>
            </a:r>
            <a:r>
              <a:rPr lang="en-GB" sz="2000">
                <a:latin typeface="FontAwesome"/>
                <a:hlinkClick r:id="rId8" action="ppaction://hlinksldjump"/>
              </a:rPr>
              <a:t>Top URLs
</a:t>
            </a:r>
            <a:r>
              <a:rPr lang="en-GB" sz="2000">
                <a:latin typeface="FontAwesome"/>
                <a:hlinkClick r:id="rId9" action="ppaction://hlinksldjump"/>
              </a:rPr>
              <a:t>Top Domains
</a:t>
            </a:r>
            <a:r>
              <a:rPr lang="en-GB" sz="2000">
                <a:latin typeface="FontAwesome"/>
                <a:hlinkClick r:id="rId10" action="ppaction://hlinksldjump"/>
              </a:rPr>
              <a:t>Top Hashtags
</a:t>
            </a:r>
            <a:r>
              <a:rPr lang="en-GB" sz="2000">
                <a:latin typeface="FontAwesome"/>
                <a:hlinkClick r:id="rId11" action="ppaction://hlinksldjump"/>
              </a:rPr>
              <a:t>Top Words
</a:t>
            </a:r>
            <a:r>
              <a:rPr lang="en-GB" sz="2000">
                <a:latin typeface="FontAwesome"/>
                <a:hlinkClick r:id="rId12" action="ppaction://hlinksldjump"/>
              </a:rPr>
              <a:t>Top Word Pairs
</a:t>
            </a:r>
            <a:r>
              <a:rPr lang="en-GB" sz="2000">
                <a:latin typeface="FontAwesome"/>
                <a:hlinkClick r:id="rId13" action="ppaction://hlinksldjump"/>
              </a:rPr>
              <a:t>Top Replied-To
</a:t>
            </a:r>
            <a:r>
              <a:rPr lang="en-GB" sz="2000">
                <a:latin typeface="FontAwesome"/>
                <a:hlinkClick r:id="rId14" action="ppaction://hlinksldjump"/>
              </a:rPr>
              <a:t>Top Mentioned
</a:t>
            </a:r>
            <a:r>
              <a:rPr lang="en-GB" sz="2000">
                <a:latin typeface="FontAwesome"/>
                <a:hlinkClick r:id="rId15" action="ppaction://hlinksldjump"/>
              </a:rPr>
              <a:t>Top Tweeters
</a:t>
            </a:r>
            <a:r>
              <a:rPr lang="en-GB" sz="2000">
                <a:latin typeface="FontAwesome"/>
                <a:hlinkClick r:id="rId16" action="ppaction://hlinksldjump"/>
              </a:rPr>
              <a:t>Network</a:t>
            </a:r>
            <a:endParaRPr lang="en-GB" sz="2000">
              <a:latin typeface="FontAwesome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A1CED20-D39A-40C5-B8EF-0EFBD7145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Created with NodeXL (http://nodexl.codeplex.com) from the Social Media Research Foundation (http://www.smrfoundation.org)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1E3474-432C-4693-AF0A-FCB4E16A05C4}"/>
              </a:ext>
            </a:extLst>
          </p:cNvPr>
          <p:cNvSpPr txBox="1"/>
          <p:nvPr/>
        </p:nvSpPr>
        <p:spPr>
          <a:xfrm>
            <a:off x="4038600" y="1953491"/>
            <a:ext cx="6102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Not available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A7E33D-F9C4-472C-B27C-780861BC6CF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10" y="4455622"/>
            <a:ext cx="2432090" cy="243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270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B7E1160-DF1F-4291-8DB7-0B3E6E479F29}"/>
              </a:ext>
            </a:extLst>
          </p:cNvPr>
          <p:cNvSpPr txBox="1"/>
          <p:nvPr/>
        </p:nvSpPr>
        <p:spPr>
          <a:xfrm>
            <a:off x="301752" y="384048"/>
            <a:ext cx="2514600" cy="5693866"/>
          </a:xfrm>
          <a:prstGeom prst="rect">
            <a:avLst/>
          </a:prstGeom>
          <a:solidFill>
            <a:srgbClr val="F2F2F2">
              <a:alpha val="58000"/>
            </a:srgbClr>
          </a:solidFill>
        </p:spPr>
        <p:txBody>
          <a:bodyPr vert="horz" rtlCol="0">
            <a:spAutoFit/>
          </a:bodyPr>
          <a:lstStyle/>
          <a:p>
            <a:r>
              <a:rPr lang="en-GB" sz="4400">
                <a:solidFill>
                  <a:srgbClr val="000000"/>
                </a:solidFill>
                <a:latin typeface="Calibri Light" panose="020F0302020204030204" pitchFamily="34" charset="0"/>
              </a:rPr>
              <a:t>Contents
</a:t>
            </a:r>
            <a:r>
              <a:rPr lang="en-GB" sz="2000">
                <a:latin typeface="FontAwesome"/>
              </a:rPr>
              <a:t>
</a:t>
            </a:r>
            <a:r>
              <a:rPr lang="en-GB" sz="2000">
                <a:latin typeface="FontAwesome"/>
                <a:hlinkClick r:id="rId2" action="ppaction://hlinksldjump"/>
              </a:rPr>
              <a:t>Network
</a:t>
            </a:r>
            <a:r>
              <a:rPr lang="en-GB" sz="2000">
                <a:latin typeface="FontAwesome"/>
                <a:hlinkClick r:id="rId3" action="ppaction://hlinksldjump"/>
              </a:rPr>
              <a:t>Time Series
</a:t>
            </a:r>
            <a:r>
              <a:rPr lang="en-GB" sz="2000" b="1">
                <a:latin typeface="FontAwesome"/>
                <a:hlinkClick r:id="rId4" action="ppaction://hlinksldjump"/>
              </a:rPr>
              <a:t>Description
</a:t>
            </a:r>
            <a:r>
              <a:rPr lang="en-GB" sz="2000">
                <a:latin typeface="FontAwesome"/>
                <a:hlinkClick r:id="rId5" action="ppaction://hlinksldjump"/>
              </a:rPr>
              <a:t>Author Description
</a:t>
            </a:r>
            <a:r>
              <a:rPr lang="en-GB" sz="2000">
                <a:latin typeface="FontAwesome"/>
                <a:hlinkClick r:id="rId6" action="ppaction://hlinksldjump"/>
              </a:rPr>
              <a:t>Overall Metrics
</a:t>
            </a:r>
            <a:r>
              <a:rPr lang="en-GB" sz="2000">
                <a:latin typeface="FontAwesome"/>
                <a:hlinkClick r:id="rId7" action="ppaction://hlinksldjump"/>
              </a:rPr>
              <a:t>Top Influencers
</a:t>
            </a:r>
            <a:r>
              <a:rPr lang="en-GB" sz="2000">
                <a:latin typeface="FontAwesome"/>
                <a:hlinkClick r:id="rId8" action="ppaction://hlinksldjump"/>
              </a:rPr>
              <a:t>Top URLs
</a:t>
            </a:r>
            <a:r>
              <a:rPr lang="en-GB" sz="2000">
                <a:latin typeface="FontAwesome"/>
                <a:hlinkClick r:id="rId9" action="ppaction://hlinksldjump"/>
              </a:rPr>
              <a:t>Top Domains
</a:t>
            </a:r>
            <a:r>
              <a:rPr lang="en-GB" sz="2000">
                <a:latin typeface="FontAwesome"/>
                <a:hlinkClick r:id="rId10" action="ppaction://hlinksldjump"/>
              </a:rPr>
              <a:t>Top Hashtags
</a:t>
            </a:r>
            <a:r>
              <a:rPr lang="en-GB" sz="2000">
                <a:latin typeface="FontAwesome"/>
                <a:hlinkClick r:id="rId11" action="ppaction://hlinksldjump"/>
              </a:rPr>
              <a:t>Top Words
</a:t>
            </a:r>
            <a:r>
              <a:rPr lang="en-GB" sz="2000">
                <a:latin typeface="FontAwesome"/>
                <a:hlinkClick r:id="rId12" action="ppaction://hlinksldjump"/>
              </a:rPr>
              <a:t>Top Word Pairs
</a:t>
            </a:r>
            <a:r>
              <a:rPr lang="en-GB" sz="2000">
                <a:latin typeface="FontAwesome"/>
                <a:hlinkClick r:id="rId13" action="ppaction://hlinksldjump"/>
              </a:rPr>
              <a:t>Top Replied-To
</a:t>
            </a:r>
            <a:r>
              <a:rPr lang="en-GB" sz="2000">
                <a:latin typeface="FontAwesome"/>
                <a:hlinkClick r:id="rId14" action="ppaction://hlinksldjump"/>
              </a:rPr>
              <a:t>Top Mentioned
</a:t>
            </a:r>
            <a:r>
              <a:rPr lang="en-GB" sz="2000">
                <a:latin typeface="FontAwesome"/>
                <a:hlinkClick r:id="rId15" action="ppaction://hlinksldjump"/>
              </a:rPr>
              <a:t>Top Tweeters
</a:t>
            </a:r>
            <a:r>
              <a:rPr lang="en-GB" sz="2000">
                <a:latin typeface="FontAwesome"/>
                <a:hlinkClick r:id="rId16" action="ppaction://hlinksldjump"/>
              </a:rPr>
              <a:t>Network</a:t>
            </a:r>
            <a:endParaRPr lang="en-GB" sz="2000">
              <a:latin typeface="FontAwesom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964E90-D236-4B5C-A565-38FAB609E3A5}"/>
              </a:ext>
            </a:extLst>
          </p:cNvPr>
          <p:cNvSpPr txBox="1"/>
          <p:nvPr/>
        </p:nvSpPr>
        <p:spPr>
          <a:xfrm>
            <a:off x="2807208" y="54864"/>
            <a:ext cx="9372600" cy="3539430"/>
          </a:xfrm>
          <a:prstGeom prst="rect">
            <a:avLst/>
          </a:prstGeom>
          <a:solidFill>
            <a:srgbClr val="F2F2F2">
              <a:alpha val="65000"/>
            </a:srgbClr>
          </a:solidFill>
        </p:spPr>
        <p:txBody>
          <a:bodyPr vert="horz" rtlCol="0">
            <a:spAutoFit/>
          </a:bodyPr>
          <a:lstStyle/>
          <a:p>
            <a:r>
              <a:rPr lang="en-GB" sz="1600" dirty="0">
                <a:latin typeface="Verdana" panose="020B0604030504040204" pitchFamily="34" charset="0"/>
              </a:rPr>
              <a:t>Search: #</a:t>
            </a:r>
            <a:r>
              <a:rPr lang="en-GB" sz="1600" dirty="0" err="1">
                <a:latin typeface="Verdana" panose="020B0604030504040204" pitchFamily="34" charset="0"/>
              </a:rPr>
              <a:t>antibioticresistance</a:t>
            </a:r>
            <a:r>
              <a:rPr lang="en-GB" sz="1600" dirty="0">
                <a:latin typeface="Verdana" panose="020B0604030504040204" pitchFamily="34" charset="0"/>
              </a:rPr>
              <a:t> OR #antibiotics OR #</a:t>
            </a:r>
            <a:r>
              <a:rPr lang="en-GB" sz="1600" dirty="0" err="1">
                <a:latin typeface="Verdana" panose="020B0604030504040204" pitchFamily="34" charset="0"/>
              </a:rPr>
              <a:t>eaad</a:t>
            </a:r>
            <a:r>
              <a:rPr lang="en-GB" sz="1600" dirty="0">
                <a:latin typeface="Verdana" panose="020B0604030504040204" pitchFamily="34" charset="0"/>
              </a:rPr>
              <a:t> OR #</a:t>
            </a:r>
            <a:r>
              <a:rPr lang="en-GB" sz="1600" dirty="0" err="1">
                <a:latin typeface="Verdana" panose="020B0604030504040204" pitchFamily="34" charset="0"/>
              </a:rPr>
              <a:t>waaw</a:t>
            </a:r>
            <a:r>
              <a:rPr lang="en-GB" sz="1600" dirty="0">
                <a:latin typeface="Verdana" panose="020B0604030504040204" pitchFamily="34" charset="0"/>
              </a:rPr>
              <a:t> OR #waaw17 OR #waaw2017 OR #</a:t>
            </a:r>
            <a:r>
              <a:rPr lang="en-GB" sz="1600" dirty="0" err="1">
                <a:latin typeface="Verdana" panose="020B0604030504040204" pitchFamily="34" charset="0"/>
              </a:rPr>
              <a:t>antibioticawarenessweek</a:t>
            </a:r>
            <a:r>
              <a:rPr lang="en-GB" sz="1600" dirty="0">
                <a:latin typeface="Verdana" panose="020B0604030504040204" pitchFamily="34" charset="0"/>
              </a:rPr>
              <a:t> OR #doit4das OR #</a:t>
            </a:r>
            <a:r>
              <a:rPr lang="en-GB" sz="1600" dirty="0" err="1">
                <a:latin typeface="Verdana" panose="020B0604030504040204" pitchFamily="34" charset="0"/>
              </a:rPr>
              <a:t>antibioticguardian</a:t>
            </a:r>
            <a:r>
              <a:rPr lang="en-GB" sz="1600" dirty="0">
                <a:latin typeface="Verdana" panose="020B0604030504040204" pitchFamily="34" charset="0"/>
              </a:rPr>
              <a:t> OR "antibiotic awareness week" OR "antibiotic resistance" OR #superbugs OR #</a:t>
            </a:r>
            <a:r>
              <a:rPr lang="en-GB" sz="1600" dirty="0" err="1">
                <a:latin typeface="Verdana" panose="020B0604030504040204" pitchFamily="34" charset="0"/>
              </a:rPr>
              <a:t>keepantibioticsworking</a:t>
            </a:r>
            <a:r>
              <a:rPr lang="en-GB" sz="1600" dirty="0">
                <a:latin typeface="Verdana" panose="020B0604030504040204" pitchFamily="34" charset="0"/>
              </a:rPr>
              <a:t> OR #AMR OR #</a:t>
            </a:r>
            <a:r>
              <a:rPr lang="en-GB" sz="1600" dirty="0" err="1">
                <a:latin typeface="Verdana" panose="020B0604030504040204" pitchFamily="34" charset="0"/>
              </a:rPr>
              <a:t>WHSAvsAMR</a:t>
            </a:r>
            <a:r>
              <a:rPr lang="en-GB" sz="1600" dirty="0">
                <a:latin typeface="Verdana" panose="020B0604030504040204" pitchFamily="34" charset="0"/>
              </a:rPr>
              <a:t> </a:t>
            </a:r>
          </a:p>
          <a:p>
            <a:endParaRPr lang="en-GB" sz="1600" dirty="0">
              <a:latin typeface="Verdana" panose="020B0604030504040204" pitchFamily="34" charset="0"/>
            </a:endParaRPr>
          </a:p>
          <a:p>
            <a:r>
              <a:rPr lang="en-GB" sz="1600" dirty="0">
                <a:latin typeface="Verdana" panose="020B0604030504040204" pitchFamily="34" charset="0"/>
              </a:rPr>
              <a:t>13-19 November inclusive (except 09:07-10:42 on 14 Nov and 07:57-09:29 on 15 Nov)</a:t>
            </a:r>
          </a:p>
          <a:p>
            <a:endParaRPr lang="en-GB" sz="1600" dirty="0">
              <a:latin typeface="Verdana" panose="020B0604030504040204" pitchFamily="34" charset="0"/>
            </a:endParaRPr>
          </a:p>
          <a:p>
            <a:r>
              <a:rPr lang="en-GB" sz="1600" dirty="0">
                <a:latin typeface="Verdana" panose="020B0604030504040204" pitchFamily="34" charset="0"/>
              </a:rPr>
              <a:t>The graph is directed.</a:t>
            </a:r>
          </a:p>
          <a:p>
            <a:endParaRPr lang="en-GB" sz="1600" dirty="0">
              <a:latin typeface="Verdana" panose="020B0604030504040204" pitchFamily="34" charset="0"/>
            </a:endParaRPr>
          </a:p>
          <a:p>
            <a:r>
              <a:rPr lang="en-GB" sz="1600" dirty="0">
                <a:latin typeface="Verdana" panose="020B0604030504040204" pitchFamily="34" charset="0"/>
              </a:rPr>
              <a:t>The graph's vertices were grouped by cluster using the </a:t>
            </a:r>
            <a:r>
              <a:rPr lang="en-GB" sz="1600" dirty="0" err="1">
                <a:latin typeface="Verdana" panose="020B0604030504040204" pitchFamily="34" charset="0"/>
              </a:rPr>
              <a:t>Clauset</a:t>
            </a:r>
            <a:r>
              <a:rPr lang="en-GB" sz="1600" dirty="0">
                <a:latin typeface="Verdana" panose="020B0604030504040204" pitchFamily="34" charset="0"/>
              </a:rPr>
              <a:t>-Newman-Moore cluster algorithm.</a:t>
            </a:r>
          </a:p>
          <a:p>
            <a:endParaRPr lang="en-GB" sz="1600" dirty="0">
              <a:latin typeface="Verdana" panose="020B0604030504040204" pitchFamily="34" charset="0"/>
            </a:endParaRPr>
          </a:p>
          <a:p>
            <a:r>
              <a:rPr lang="en-GB" sz="1600" dirty="0">
                <a:latin typeface="Verdana" panose="020B0604030504040204" pitchFamily="34" charset="0"/>
              </a:rPr>
              <a:t>The graph was laid out using the </a:t>
            </a:r>
            <a:r>
              <a:rPr lang="en-GB" sz="1600" dirty="0" err="1">
                <a:latin typeface="Verdana" panose="020B0604030504040204" pitchFamily="34" charset="0"/>
              </a:rPr>
              <a:t>Harel-Koren</a:t>
            </a:r>
            <a:r>
              <a:rPr lang="en-GB" sz="1600" dirty="0">
                <a:latin typeface="Verdana" panose="020B0604030504040204" pitchFamily="34" charset="0"/>
              </a:rPr>
              <a:t> Fast Multiscale layout algorithm.</a:t>
            </a:r>
          </a:p>
          <a:p>
            <a:endParaRPr lang="en-GB" sz="1600" dirty="0">
              <a:latin typeface="Verdana" panose="020B0604030504040204" pitchFamily="34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49F8F4-20A4-409D-A287-A1C5DCF25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Created with NodeXL (http://nodexl.codeplex.com) from the Social Media Research Foundation (http://www.smrfoundation.org)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F9A583-8E9D-47DC-9ACA-9002455EC5C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10" y="4455622"/>
            <a:ext cx="2432090" cy="243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480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DEFFCFB-A421-4DB1-BED7-C6670A98E165}"/>
              </a:ext>
            </a:extLst>
          </p:cNvPr>
          <p:cNvSpPr txBox="1"/>
          <p:nvPr/>
        </p:nvSpPr>
        <p:spPr>
          <a:xfrm>
            <a:off x="301752" y="384048"/>
            <a:ext cx="2514600" cy="5693866"/>
          </a:xfrm>
          <a:prstGeom prst="rect">
            <a:avLst/>
          </a:prstGeom>
          <a:solidFill>
            <a:srgbClr val="F2F2F2">
              <a:alpha val="58000"/>
            </a:srgbClr>
          </a:solidFill>
        </p:spPr>
        <p:txBody>
          <a:bodyPr vert="horz" rtlCol="0">
            <a:spAutoFit/>
          </a:bodyPr>
          <a:lstStyle/>
          <a:p>
            <a:r>
              <a:rPr lang="en-GB" sz="4400">
                <a:solidFill>
                  <a:srgbClr val="000000"/>
                </a:solidFill>
                <a:latin typeface="Calibri Light" panose="020F0302020204030204" pitchFamily="34" charset="0"/>
              </a:rPr>
              <a:t>Contents
</a:t>
            </a:r>
            <a:r>
              <a:rPr lang="en-GB" sz="2000">
                <a:latin typeface="FontAwesome"/>
              </a:rPr>
              <a:t>
</a:t>
            </a:r>
            <a:r>
              <a:rPr lang="en-GB" sz="2000">
                <a:latin typeface="FontAwesome"/>
                <a:hlinkClick r:id="rId2" action="ppaction://hlinksldjump"/>
              </a:rPr>
              <a:t>Network
</a:t>
            </a:r>
            <a:r>
              <a:rPr lang="en-GB" sz="2000">
                <a:latin typeface="FontAwesome"/>
                <a:hlinkClick r:id="rId3" action="ppaction://hlinksldjump"/>
              </a:rPr>
              <a:t>Time Series
</a:t>
            </a:r>
            <a:r>
              <a:rPr lang="en-GB" sz="2000">
                <a:latin typeface="FontAwesome"/>
                <a:hlinkClick r:id="rId4" action="ppaction://hlinksldjump"/>
              </a:rPr>
              <a:t>Description
</a:t>
            </a:r>
            <a:r>
              <a:rPr lang="en-GB" sz="2000" b="1">
                <a:latin typeface="FontAwesome"/>
                <a:hlinkClick r:id="rId5" action="ppaction://hlinksldjump"/>
              </a:rPr>
              <a:t>Author Description
</a:t>
            </a:r>
            <a:r>
              <a:rPr lang="en-GB" sz="2000">
                <a:latin typeface="FontAwesome"/>
                <a:hlinkClick r:id="rId6" action="ppaction://hlinksldjump"/>
              </a:rPr>
              <a:t>Overall Metrics
</a:t>
            </a:r>
            <a:r>
              <a:rPr lang="en-GB" sz="2000">
                <a:latin typeface="FontAwesome"/>
                <a:hlinkClick r:id="rId7" action="ppaction://hlinksldjump"/>
              </a:rPr>
              <a:t>Top Influencers
</a:t>
            </a:r>
            <a:r>
              <a:rPr lang="en-GB" sz="2000">
                <a:latin typeface="FontAwesome"/>
                <a:hlinkClick r:id="rId8" action="ppaction://hlinksldjump"/>
              </a:rPr>
              <a:t>Top URLs
</a:t>
            </a:r>
            <a:r>
              <a:rPr lang="en-GB" sz="2000">
                <a:latin typeface="FontAwesome"/>
                <a:hlinkClick r:id="rId9" action="ppaction://hlinksldjump"/>
              </a:rPr>
              <a:t>Top Domains
</a:t>
            </a:r>
            <a:r>
              <a:rPr lang="en-GB" sz="2000">
                <a:latin typeface="FontAwesome"/>
                <a:hlinkClick r:id="rId10" action="ppaction://hlinksldjump"/>
              </a:rPr>
              <a:t>Top Hashtags
</a:t>
            </a:r>
            <a:r>
              <a:rPr lang="en-GB" sz="2000">
                <a:latin typeface="FontAwesome"/>
                <a:hlinkClick r:id="rId11" action="ppaction://hlinksldjump"/>
              </a:rPr>
              <a:t>Top Words
</a:t>
            </a:r>
            <a:r>
              <a:rPr lang="en-GB" sz="2000">
                <a:latin typeface="FontAwesome"/>
                <a:hlinkClick r:id="rId12" action="ppaction://hlinksldjump"/>
              </a:rPr>
              <a:t>Top Word Pairs
</a:t>
            </a:r>
            <a:r>
              <a:rPr lang="en-GB" sz="2000">
                <a:latin typeface="FontAwesome"/>
                <a:hlinkClick r:id="rId13" action="ppaction://hlinksldjump"/>
              </a:rPr>
              <a:t>Top Replied-To
</a:t>
            </a:r>
            <a:r>
              <a:rPr lang="en-GB" sz="2000">
                <a:latin typeface="FontAwesome"/>
                <a:hlinkClick r:id="rId14" action="ppaction://hlinksldjump"/>
              </a:rPr>
              <a:t>Top Mentioned
</a:t>
            </a:r>
            <a:r>
              <a:rPr lang="en-GB" sz="2000">
                <a:latin typeface="FontAwesome"/>
                <a:hlinkClick r:id="rId15" action="ppaction://hlinksldjump"/>
              </a:rPr>
              <a:t>Top Tweeters
</a:t>
            </a:r>
            <a:r>
              <a:rPr lang="en-GB" sz="2000">
                <a:latin typeface="FontAwesome"/>
                <a:hlinkClick r:id="rId16" action="ppaction://hlinksldjump"/>
              </a:rPr>
              <a:t>Network</a:t>
            </a:r>
            <a:endParaRPr lang="en-GB" sz="2000">
              <a:latin typeface="FontAwesome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88A16C4-A30E-42CE-A4FE-E3B2D533C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Created with NodeXL (http://nodexl.codeplex.com) from the Social Media Research Foundation (http://www.smrfoundation.org)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1D5520-4A96-4ED8-BA7B-C18392188605}"/>
              </a:ext>
            </a:extLst>
          </p:cNvPr>
          <p:cNvSpPr txBox="1"/>
          <p:nvPr/>
        </p:nvSpPr>
        <p:spPr>
          <a:xfrm>
            <a:off x="4480560" y="2036618"/>
            <a:ext cx="57274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Graham Mackenzie:</a:t>
            </a:r>
          </a:p>
          <a:p>
            <a:r>
              <a:rPr lang="en-GB" dirty="0"/>
              <a:t>@</a:t>
            </a:r>
            <a:r>
              <a:rPr lang="en-GB" dirty="0" err="1"/>
              <a:t>gmacscotland</a:t>
            </a:r>
            <a:r>
              <a:rPr lang="en-GB" dirty="0"/>
              <a:t> on Twitter</a:t>
            </a:r>
          </a:p>
          <a:p>
            <a:endParaRPr lang="en-GB" dirty="0"/>
          </a:p>
          <a:p>
            <a:r>
              <a:rPr lang="en-GB" dirty="0"/>
              <a:t>Full data available on request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1F6199-DC9E-4D87-8CEB-C2E435275B5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10" y="4455622"/>
            <a:ext cx="2432090" cy="243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085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0955516-0870-4E92-8DFE-A387E6501F0B}"/>
              </a:ext>
            </a:extLst>
          </p:cNvPr>
          <p:cNvSpPr txBox="1"/>
          <p:nvPr/>
        </p:nvSpPr>
        <p:spPr>
          <a:xfrm>
            <a:off x="301752" y="384048"/>
            <a:ext cx="2514600" cy="5693866"/>
          </a:xfrm>
          <a:prstGeom prst="rect">
            <a:avLst/>
          </a:prstGeom>
          <a:solidFill>
            <a:srgbClr val="F2F2F2">
              <a:alpha val="58000"/>
            </a:srgbClr>
          </a:solidFill>
        </p:spPr>
        <p:txBody>
          <a:bodyPr vert="horz" rtlCol="0">
            <a:spAutoFit/>
          </a:bodyPr>
          <a:lstStyle/>
          <a:p>
            <a:r>
              <a:rPr lang="en-GB" sz="4400">
                <a:solidFill>
                  <a:srgbClr val="000000"/>
                </a:solidFill>
                <a:latin typeface="Calibri Light" panose="020F0302020204030204" pitchFamily="34" charset="0"/>
              </a:rPr>
              <a:t>Contents
</a:t>
            </a:r>
            <a:r>
              <a:rPr lang="en-GB" sz="2000">
                <a:latin typeface="FontAwesome"/>
              </a:rPr>
              <a:t>
</a:t>
            </a:r>
            <a:r>
              <a:rPr lang="en-GB" sz="2000">
                <a:latin typeface="FontAwesome"/>
                <a:hlinkClick r:id="rId2" action="ppaction://hlinksldjump"/>
              </a:rPr>
              <a:t>Network
</a:t>
            </a:r>
            <a:r>
              <a:rPr lang="en-GB" sz="2000">
                <a:latin typeface="FontAwesome"/>
                <a:hlinkClick r:id="rId3" action="ppaction://hlinksldjump"/>
              </a:rPr>
              <a:t>Time Series
</a:t>
            </a:r>
            <a:r>
              <a:rPr lang="en-GB" sz="2000">
                <a:latin typeface="FontAwesome"/>
                <a:hlinkClick r:id="rId4" action="ppaction://hlinksldjump"/>
              </a:rPr>
              <a:t>Description
</a:t>
            </a:r>
            <a:r>
              <a:rPr lang="en-GB" sz="2000">
                <a:latin typeface="FontAwesome"/>
                <a:hlinkClick r:id="rId5" action="ppaction://hlinksldjump"/>
              </a:rPr>
              <a:t>Author Description
</a:t>
            </a:r>
            <a:r>
              <a:rPr lang="en-GB" sz="2000" b="1">
                <a:latin typeface="FontAwesome"/>
                <a:hlinkClick r:id="rId6" action="ppaction://hlinksldjump"/>
              </a:rPr>
              <a:t>Overall Metrics
</a:t>
            </a:r>
            <a:r>
              <a:rPr lang="en-GB" sz="2000">
                <a:latin typeface="FontAwesome"/>
                <a:hlinkClick r:id="rId7" action="ppaction://hlinksldjump"/>
              </a:rPr>
              <a:t>Top Influencers
</a:t>
            </a:r>
            <a:r>
              <a:rPr lang="en-GB" sz="2000">
                <a:latin typeface="FontAwesome"/>
                <a:hlinkClick r:id="rId8" action="ppaction://hlinksldjump"/>
              </a:rPr>
              <a:t>Top URLs
</a:t>
            </a:r>
            <a:r>
              <a:rPr lang="en-GB" sz="2000">
                <a:latin typeface="FontAwesome"/>
                <a:hlinkClick r:id="rId9" action="ppaction://hlinksldjump"/>
              </a:rPr>
              <a:t>Top Domains
</a:t>
            </a:r>
            <a:r>
              <a:rPr lang="en-GB" sz="2000">
                <a:latin typeface="FontAwesome"/>
                <a:hlinkClick r:id="rId10" action="ppaction://hlinksldjump"/>
              </a:rPr>
              <a:t>Top Hashtags
</a:t>
            </a:r>
            <a:r>
              <a:rPr lang="en-GB" sz="2000">
                <a:latin typeface="FontAwesome"/>
                <a:hlinkClick r:id="rId11" action="ppaction://hlinksldjump"/>
              </a:rPr>
              <a:t>Top Words
</a:t>
            </a:r>
            <a:r>
              <a:rPr lang="en-GB" sz="2000">
                <a:latin typeface="FontAwesome"/>
                <a:hlinkClick r:id="rId12" action="ppaction://hlinksldjump"/>
              </a:rPr>
              <a:t>Top Word Pairs
</a:t>
            </a:r>
            <a:r>
              <a:rPr lang="en-GB" sz="2000">
                <a:latin typeface="FontAwesome"/>
                <a:hlinkClick r:id="rId13" action="ppaction://hlinksldjump"/>
              </a:rPr>
              <a:t>Top Replied-To
</a:t>
            </a:r>
            <a:r>
              <a:rPr lang="en-GB" sz="2000">
                <a:latin typeface="FontAwesome"/>
                <a:hlinkClick r:id="rId14" action="ppaction://hlinksldjump"/>
              </a:rPr>
              <a:t>Top Mentioned
</a:t>
            </a:r>
            <a:r>
              <a:rPr lang="en-GB" sz="2000">
                <a:latin typeface="FontAwesome"/>
                <a:hlinkClick r:id="rId15" action="ppaction://hlinksldjump"/>
              </a:rPr>
              <a:t>Top Tweeters
</a:t>
            </a:r>
            <a:r>
              <a:rPr lang="en-GB" sz="2000">
                <a:latin typeface="FontAwesome"/>
                <a:hlinkClick r:id="rId16" action="ppaction://hlinksldjump"/>
              </a:rPr>
              <a:t>Network</a:t>
            </a:r>
            <a:endParaRPr lang="en-GB" sz="2000">
              <a:latin typeface="FontAwesom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392351-5C02-45B6-8BA1-1758B2B2192A}"/>
              </a:ext>
            </a:extLst>
          </p:cNvPr>
          <p:cNvSpPr txBox="1"/>
          <p:nvPr/>
        </p:nvSpPr>
        <p:spPr>
          <a:xfrm>
            <a:off x="2807208" y="54864"/>
            <a:ext cx="9372600" cy="4524315"/>
          </a:xfrm>
          <a:prstGeom prst="rect">
            <a:avLst/>
          </a:prstGeom>
          <a:solidFill>
            <a:srgbClr val="F2F2F2">
              <a:alpha val="65000"/>
            </a:srgbClr>
          </a:solidFill>
        </p:spPr>
        <p:txBody>
          <a:bodyPr vert="horz" rtlCol="0">
            <a:spAutoFit/>
          </a:bodyPr>
          <a:lstStyle/>
          <a:p>
            <a:r>
              <a:rPr lang="en-GB" b="1">
                <a:latin typeface="Calibri" panose="020F0502020204030204" pitchFamily="34" charset="0"/>
              </a:rPr>
              <a:t>Vertices </a:t>
            </a:r>
            <a:r>
              <a:rPr lang="en-GB">
                <a:latin typeface="Calibri" panose="020F0502020204030204" pitchFamily="34" charset="0"/>
              </a:rPr>
              <a:t>: 35270</a:t>
            </a:r>
          </a:p>
          <a:p>
            <a:r>
              <a:rPr lang="en-GB" b="1">
                <a:latin typeface="Calibri" panose="020F0502020204030204" pitchFamily="34" charset="0"/>
              </a:rPr>
              <a:t>Unique Edges </a:t>
            </a:r>
            <a:r>
              <a:rPr lang="en-GB">
                <a:latin typeface="Calibri" panose="020F0502020204030204" pitchFamily="34" charset="0"/>
              </a:rPr>
              <a:t>: 43595</a:t>
            </a:r>
          </a:p>
          <a:p>
            <a:r>
              <a:rPr lang="en-GB" b="1">
                <a:latin typeface="Calibri" panose="020F0502020204030204" pitchFamily="34" charset="0"/>
              </a:rPr>
              <a:t>Edges With Duplicates </a:t>
            </a:r>
            <a:r>
              <a:rPr lang="en-GB">
                <a:latin typeface="Calibri" panose="020F0502020204030204" pitchFamily="34" charset="0"/>
              </a:rPr>
              <a:t>: 69910</a:t>
            </a:r>
          </a:p>
          <a:p>
            <a:r>
              <a:rPr lang="en-GB" b="1">
                <a:latin typeface="Calibri" panose="020F0502020204030204" pitchFamily="34" charset="0"/>
              </a:rPr>
              <a:t>Total Edges </a:t>
            </a:r>
            <a:r>
              <a:rPr lang="en-GB">
                <a:latin typeface="Calibri" panose="020F0502020204030204" pitchFamily="34" charset="0"/>
              </a:rPr>
              <a:t>: 113505</a:t>
            </a:r>
          </a:p>
          <a:p>
            <a:r>
              <a:rPr lang="en-GB" b="1">
                <a:latin typeface="Calibri" panose="020F0502020204030204" pitchFamily="34" charset="0"/>
              </a:rPr>
              <a:t>Self-Loops </a:t>
            </a:r>
            <a:r>
              <a:rPr lang="en-GB">
                <a:latin typeface="Calibri" panose="020F0502020204030204" pitchFamily="34" charset="0"/>
              </a:rPr>
              <a:t>: 21280</a:t>
            </a:r>
          </a:p>
          <a:p>
            <a:r>
              <a:rPr lang="en-GB" b="1">
                <a:latin typeface="Calibri" panose="020F0502020204030204" pitchFamily="34" charset="0"/>
              </a:rPr>
              <a:t>Reciprocated Vertex Pair Ratio </a:t>
            </a:r>
            <a:r>
              <a:rPr lang="en-GB">
                <a:latin typeface="Calibri" panose="020F0502020204030204" pitchFamily="34" charset="0"/>
              </a:rPr>
              <a:t>: 0.0265284641321606</a:t>
            </a:r>
          </a:p>
          <a:p>
            <a:r>
              <a:rPr lang="en-GB" b="1">
                <a:latin typeface="Calibri" panose="020F0502020204030204" pitchFamily="34" charset="0"/>
              </a:rPr>
              <a:t>Reciprocated Edge Ratio </a:t>
            </a:r>
            <a:r>
              <a:rPr lang="en-GB">
                <a:latin typeface="Calibri" panose="020F0502020204030204" pitchFamily="34" charset="0"/>
              </a:rPr>
              <a:t>: 0.0516857838025721</a:t>
            </a:r>
          </a:p>
          <a:p>
            <a:r>
              <a:rPr lang="en-GB" b="1">
                <a:latin typeface="Calibri" panose="020F0502020204030204" pitchFamily="34" charset="0"/>
              </a:rPr>
              <a:t>Connected Components </a:t>
            </a:r>
            <a:r>
              <a:rPr lang="en-GB">
                <a:latin typeface="Calibri" panose="020F0502020204030204" pitchFamily="34" charset="0"/>
              </a:rPr>
              <a:t>: 3963</a:t>
            </a:r>
          </a:p>
          <a:p>
            <a:r>
              <a:rPr lang="en-GB" b="1">
                <a:latin typeface="Calibri" panose="020F0502020204030204" pitchFamily="34" charset="0"/>
              </a:rPr>
              <a:t>Single-Vertex Connected Components </a:t>
            </a:r>
            <a:r>
              <a:rPr lang="en-GB">
                <a:latin typeface="Calibri" panose="020F0502020204030204" pitchFamily="34" charset="0"/>
              </a:rPr>
              <a:t>: 3131</a:t>
            </a:r>
          </a:p>
          <a:p>
            <a:r>
              <a:rPr lang="en-GB" b="1">
                <a:latin typeface="Calibri" panose="020F0502020204030204" pitchFamily="34" charset="0"/>
              </a:rPr>
              <a:t>Maximum Vertices in a Connected Component </a:t>
            </a:r>
            <a:r>
              <a:rPr lang="en-GB">
                <a:latin typeface="Calibri" panose="020F0502020204030204" pitchFamily="34" charset="0"/>
              </a:rPr>
              <a:t>: 29508</a:t>
            </a:r>
          </a:p>
          <a:p>
            <a:r>
              <a:rPr lang="en-GB" b="1">
                <a:latin typeface="Calibri" panose="020F0502020204030204" pitchFamily="34" charset="0"/>
              </a:rPr>
              <a:t>Maximum Edges in a Connected Component </a:t>
            </a:r>
            <a:r>
              <a:rPr lang="en-GB">
                <a:latin typeface="Calibri" panose="020F0502020204030204" pitchFamily="34" charset="0"/>
              </a:rPr>
              <a:t>: 104491</a:t>
            </a:r>
          </a:p>
          <a:p>
            <a:r>
              <a:rPr lang="en-GB" b="1">
                <a:latin typeface="Calibri" panose="020F0502020204030204" pitchFamily="34" charset="0"/>
              </a:rPr>
              <a:t>Maximum Geodesic Distance (Diameter) </a:t>
            </a:r>
            <a:r>
              <a:rPr lang="en-GB">
                <a:latin typeface="Calibri" panose="020F0502020204030204" pitchFamily="34" charset="0"/>
              </a:rPr>
              <a:t>: 14</a:t>
            </a:r>
          </a:p>
          <a:p>
            <a:r>
              <a:rPr lang="en-GB" b="1">
                <a:latin typeface="Calibri" panose="020F0502020204030204" pitchFamily="34" charset="0"/>
              </a:rPr>
              <a:t>Average Geodesic Distance </a:t>
            </a:r>
            <a:r>
              <a:rPr lang="en-GB">
                <a:latin typeface="Calibri" panose="020F0502020204030204" pitchFamily="34" charset="0"/>
              </a:rPr>
              <a:t>: 3.853855</a:t>
            </a:r>
          </a:p>
          <a:p>
            <a:r>
              <a:rPr lang="en-GB" b="1">
                <a:latin typeface="Calibri" panose="020F0502020204030204" pitchFamily="34" charset="0"/>
              </a:rPr>
              <a:t>Graph Density </a:t>
            </a:r>
            <a:r>
              <a:rPr lang="en-GB">
                <a:latin typeface="Calibri" panose="020F0502020204030204" pitchFamily="34" charset="0"/>
              </a:rPr>
              <a:t>: 4.62563384307298E-05</a:t>
            </a:r>
          </a:p>
          <a:p>
            <a:r>
              <a:rPr lang="en-GB" b="1">
                <a:latin typeface="Calibri" panose="020F0502020204030204" pitchFamily="34" charset="0"/>
              </a:rPr>
              <a:t>Modularity </a:t>
            </a:r>
            <a:r>
              <a:rPr lang="en-GB">
                <a:latin typeface="Calibri" panose="020F0502020204030204" pitchFamily="34" charset="0"/>
              </a:rPr>
              <a:t>: 0.408927</a:t>
            </a:r>
          </a:p>
          <a:p>
            <a:r>
              <a:rPr lang="en-GB" b="1">
                <a:latin typeface="Calibri" panose="020F0502020204030204" pitchFamily="34" charset="0"/>
              </a:rPr>
              <a:t>NodeXL Version </a:t>
            </a:r>
            <a:r>
              <a:rPr lang="en-GB">
                <a:latin typeface="Calibri" panose="020F0502020204030204" pitchFamily="34" charset="0"/>
              </a:rPr>
              <a:t>: 1.0.1.389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EB9D83-19D8-45F0-90F6-5AA19AE4C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Created with NodeXL (http://nodexl.codeplex.com) from the Social Media Research Foundation (http://www.smrfoundation.org)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828E0A-C14C-4580-A38C-16FBE58B268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10" y="4455622"/>
            <a:ext cx="2432090" cy="243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164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3CFD630-E70E-4F75-82DB-00E0E6435D64}"/>
              </a:ext>
            </a:extLst>
          </p:cNvPr>
          <p:cNvSpPr txBox="1"/>
          <p:nvPr/>
        </p:nvSpPr>
        <p:spPr>
          <a:xfrm>
            <a:off x="301752" y="384048"/>
            <a:ext cx="2514600" cy="5693866"/>
          </a:xfrm>
          <a:prstGeom prst="rect">
            <a:avLst/>
          </a:prstGeom>
          <a:solidFill>
            <a:srgbClr val="F2F2F2">
              <a:alpha val="58000"/>
            </a:srgbClr>
          </a:solidFill>
        </p:spPr>
        <p:txBody>
          <a:bodyPr vert="horz" rtlCol="0">
            <a:spAutoFit/>
          </a:bodyPr>
          <a:lstStyle/>
          <a:p>
            <a:r>
              <a:rPr lang="en-GB" sz="4400">
                <a:solidFill>
                  <a:srgbClr val="000000"/>
                </a:solidFill>
                <a:latin typeface="Calibri Light" panose="020F0302020204030204" pitchFamily="34" charset="0"/>
              </a:rPr>
              <a:t>Contents
</a:t>
            </a:r>
            <a:r>
              <a:rPr lang="en-GB" sz="2000">
                <a:latin typeface="FontAwesome"/>
              </a:rPr>
              <a:t>
</a:t>
            </a:r>
            <a:r>
              <a:rPr lang="en-GB" sz="2000">
                <a:latin typeface="FontAwesome"/>
                <a:hlinkClick r:id="rId2" action="ppaction://hlinksldjump"/>
              </a:rPr>
              <a:t>Network
</a:t>
            </a:r>
            <a:r>
              <a:rPr lang="en-GB" sz="2000">
                <a:latin typeface="FontAwesome"/>
                <a:hlinkClick r:id="rId3" action="ppaction://hlinksldjump"/>
              </a:rPr>
              <a:t>Time Series
</a:t>
            </a:r>
            <a:r>
              <a:rPr lang="en-GB" sz="2000">
                <a:latin typeface="FontAwesome"/>
                <a:hlinkClick r:id="rId4" action="ppaction://hlinksldjump"/>
              </a:rPr>
              <a:t>Description
</a:t>
            </a:r>
            <a:r>
              <a:rPr lang="en-GB" sz="2000">
                <a:latin typeface="FontAwesome"/>
                <a:hlinkClick r:id="rId5" action="ppaction://hlinksldjump"/>
              </a:rPr>
              <a:t>Author Description
</a:t>
            </a:r>
            <a:r>
              <a:rPr lang="en-GB" sz="2000">
                <a:latin typeface="FontAwesome"/>
                <a:hlinkClick r:id="rId6" action="ppaction://hlinksldjump"/>
              </a:rPr>
              <a:t>Overall Metrics
</a:t>
            </a:r>
            <a:r>
              <a:rPr lang="en-GB" sz="2000" b="1">
                <a:latin typeface="FontAwesome"/>
                <a:hlinkClick r:id="rId7" action="ppaction://hlinksldjump"/>
              </a:rPr>
              <a:t>Top Influencers
</a:t>
            </a:r>
            <a:r>
              <a:rPr lang="en-GB" sz="2000">
                <a:latin typeface="FontAwesome"/>
                <a:hlinkClick r:id="rId8" action="ppaction://hlinksldjump"/>
              </a:rPr>
              <a:t>Top URLs
</a:t>
            </a:r>
            <a:r>
              <a:rPr lang="en-GB" sz="2000">
                <a:latin typeface="FontAwesome"/>
                <a:hlinkClick r:id="rId9" action="ppaction://hlinksldjump"/>
              </a:rPr>
              <a:t>Top Domains
</a:t>
            </a:r>
            <a:r>
              <a:rPr lang="en-GB" sz="2000">
                <a:latin typeface="FontAwesome"/>
                <a:hlinkClick r:id="rId10" action="ppaction://hlinksldjump"/>
              </a:rPr>
              <a:t>Top Hashtags
</a:t>
            </a:r>
            <a:r>
              <a:rPr lang="en-GB" sz="2000">
                <a:latin typeface="FontAwesome"/>
                <a:hlinkClick r:id="rId11" action="ppaction://hlinksldjump"/>
              </a:rPr>
              <a:t>Top Words
</a:t>
            </a:r>
            <a:r>
              <a:rPr lang="en-GB" sz="2000">
                <a:latin typeface="FontAwesome"/>
                <a:hlinkClick r:id="rId12" action="ppaction://hlinksldjump"/>
              </a:rPr>
              <a:t>Top Word Pairs
</a:t>
            </a:r>
            <a:r>
              <a:rPr lang="en-GB" sz="2000">
                <a:latin typeface="FontAwesome"/>
                <a:hlinkClick r:id="rId13" action="ppaction://hlinksldjump"/>
              </a:rPr>
              <a:t>Top Replied-To
</a:t>
            </a:r>
            <a:r>
              <a:rPr lang="en-GB" sz="2000">
                <a:latin typeface="FontAwesome"/>
                <a:hlinkClick r:id="rId14" action="ppaction://hlinksldjump"/>
              </a:rPr>
              <a:t>Top Mentioned
</a:t>
            </a:r>
            <a:r>
              <a:rPr lang="en-GB" sz="2000">
                <a:latin typeface="FontAwesome"/>
                <a:hlinkClick r:id="rId15" action="ppaction://hlinksldjump"/>
              </a:rPr>
              <a:t>Top Tweeters
</a:t>
            </a:r>
            <a:r>
              <a:rPr lang="en-GB" sz="2000">
                <a:latin typeface="FontAwesome"/>
                <a:hlinkClick r:id="rId16" action="ppaction://hlinksldjump"/>
              </a:rPr>
              <a:t>Network</a:t>
            </a:r>
            <a:endParaRPr lang="en-GB" sz="2000">
              <a:latin typeface="FontAwesome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8B5F0A6-7CD9-4BA9-81BA-15867468FA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703421"/>
              </p:ext>
            </p:extLst>
          </p:nvPr>
        </p:nvGraphicFramePr>
        <p:xfrm>
          <a:off x="2935224" y="54864"/>
          <a:ext cx="4169664" cy="6705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1218193426"/>
                    </a:ext>
                  </a:extLst>
                </a:gridCol>
                <a:gridCol w="1719072">
                  <a:extLst>
                    <a:ext uri="{9D8B030D-6E8A-4147-A177-3AD203B41FA5}">
                      <a16:colId xmlns:a16="http://schemas.microsoft.com/office/drawing/2014/main" val="3820839834"/>
                    </a:ext>
                  </a:extLst>
                </a:gridCol>
                <a:gridCol w="1719072">
                  <a:extLst>
                    <a:ext uri="{9D8B030D-6E8A-4147-A177-3AD203B41FA5}">
                      <a16:colId xmlns:a16="http://schemas.microsoft.com/office/drawing/2014/main" val="1627661801"/>
                    </a:ext>
                  </a:extLst>
                </a:gridCol>
              </a:tblGrid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17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18"/>
                        </a:rPr>
                        <a:t>who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545285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19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18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662514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20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1"/>
                        </a:rPr>
                        <a:t>cdcgov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6713158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2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1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9767000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2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4"/>
                        </a:rPr>
                        <a:t>drdianeashiru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075901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5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4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792985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26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7"/>
                        </a:rPr>
                        <a:t>phe_uk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5155667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8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7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984579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29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0"/>
                        </a:rPr>
                        <a:t>eaad_eu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734387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1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0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858201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3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3"/>
                        </a:rPr>
                        <a:t>who_europe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8125063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4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3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2447053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35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6"/>
                        </a:rPr>
                        <a:t>drcjlittle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741897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7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6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4859095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38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9"/>
                        </a:rPr>
                        <a:t>un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443663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40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9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475631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41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42"/>
                        </a:rPr>
                        <a:t>onu_es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403377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43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42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580245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4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45"/>
                        </a:rPr>
                        <a:t>faoknowledge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594687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46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45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658942"/>
                  </a:ext>
                </a:extLst>
              </a:tr>
            </a:tbl>
          </a:graphicData>
        </a:graphic>
      </p:graphicFrame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991360-2456-48A3-B7BC-018B50149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Created with NodeXL (http://nodexl.codeplex.com) from the Social Media Research Foundation (http://www.smrfoundation.org)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EC57B65-16BF-49BF-A511-E70DFB8C81DA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10" y="4455622"/>
            <a:ext cx="2432090" cy="243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434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76B4D59-3BE3-443C-BD4C-818E80A1AE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10" y="4455622"/>
            <a:ext cx="2432090" cy="24320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264E3C-B3B5-4597-8373-C2C2932A0160}"/>
              </a:ext>
            </a:extLst>
          </p:cNvPr>
          <p:cNvSpPr txBox="1"/>
          <p:nvPr/>
        </p:nvSpPr>
        <p:spPr>
          <a:xfrm>
            <a:off x="301752" y="384048"/>
            <a:ext cx="2514600" cy="5693866"/>
          </a:xfrm>
          <a:prstGeom prst="rect">
            <a:avLst/>
          </a:prstGeom>
          <a:solidFill>
            <a:srgbClr val="F2F2F2">
              <a:alpha val="58000"/>
            </a:srgbClr>
          </a:solidFill>
        </p:spPr>
        <p:txBody>
          <a:bodyPr vert="horz" rtlCol="0">
            <a:spAutoFit/>
          </a:bodyPr>
          <a:lstStyle/>
          <a:p>
            <a:r>
              <a:rPr lang="en-GB" sz="4400">
                <a:solidFill>
                  <a:srgbClr val="000000"/>
                </a:solidFill>
                <a:latin typeface="Calibri Light" panose="020F0302020204030204" pitchFamily="34" charset="0"/>
              </a:rPr>
              <a:t>Contents
</a:t>
            </a:r>
            <a:r>
              <a:rPr lang="en-GB" sz="2000">
                <a:latin typeface="FontAwesome"/>
              </a:rPr>
              <a:t>
</a:t>
            </a:r>
            <a:r>
              <a:rPr lang="en-GB" sz="2000">
                <a:latin typeface="FontAwesome"/>
                <a:hlinkClick r:id="rId3" action="ppaction://hlinksldjump"/>
              </a:rPr>
              <a:t>Network
</a:t>
            </a:r>
            <a:r>
              <a:rPr lang="en-GB" sz="2000">
                <a:latin typeface="FontAwesome"/>
                <a:hlinkClick r:id="rId4" action="ppaction://hlinksldjump"/>
              </a:rPr>
              <a:t>Time Series
</a:t>
            </a:r>
            <a:r>
              <a:rPr lang="en-GB" sz="2000">
                <a:latin typeface="FontAwesome"/>
                <a:hlinkClick r:id="rId5" action="ppaction://hlinksldjump"/>
              </a:rPr>
              <a:t>Description
</a:t>
            </a:r>
            <a:r>
              <a:rPr lang="en-GB" sz="2000">
                <a:latin typeface="FontAwesome"/>
                <a:hlinkClick r:id="rId6" action="ppaction://hlinksldjump"/>
              </a:rPr>
              <a:t>Author Description
</a:t>
            </a:r>
            <a:r>
              <a:rPr lang="en-GB" sz="2000">
                <a:latin typeface="FontAwesome"/>
                <a:hlinkClick r:id="rId7" action="ppaction://hlinksldjump"/>
              </a:rPr>
              <a:t>Overall Metrics
</a:t>
            </a:r>
            <a:r>
              <a:rPr lang="en-GB" sz="2000">
                <a:latin typeface="FontAwesome"/>
                <a:hlinkClick r:id="rId8" action="ppaction://hlinksldjump"/>
              </a:rPr>
              <a:t>Top Influencers
</a:t>
            </a:r>
            <a:r>
              <a:rPr lang="en-GB" sz="2000" b="1">
                <a:latin typeface="FontAwesome"/>
                <a:hlinkClick r:id="rId9" action="ppaction://hlinksldjump"/>
              </a:rPr>
              <a:t>Top URLs
</a:t>
            </a:r>
            <a:r>
              <a:rPr lang="en-GB" sz="2000">
                <a:latin typeface="FontAwesome"/>
                <a:hlinkClick r:id="rId10" action="ppaction://hlinksldjump"/>
              </a:rPr>
              <a:t>Top Domains
</a:t>
            </a:r>
            <a:r>
              <a:rPr lang="en-GB" sz="2000">
                <a:latin typeface="FontAwesome"/>
                <a:hlinkClick r:id="rId11" action="ppaction://hlinksldjump"/>
              </a:rPr>
              <a:t>Top Hashtags
</a:t>
            </a:r>
            <a:r>
              <a:rPr lang="en-GB" sz="2000">
                <a:latin typeface="FontAwesome"/>
                <a:hlinkClick r:id="rId12" action="ppaction://hlinksldjump"/>
              </a:rPr>
              <a:t>Top Words
</a:t>
            </a:r>
            <a:r>
              <a:rPr lang="en-GB" sz="2000">
                <a:latin typeface="FontAwesome"/>
                <a:hlinkClick r:id="rId13" action="ppaction://hlinksldjump"/>
              </a:rPr>
              <a:t>Top Word Pairs
</a:t>
            </a:r>
            <a:r>
              <a:rPr lang="en-GB" sz="2000">
                <a:latin typeface="FontAwesome"/>
                <a:hlinkClick r:id="rId14" action="ppaction://hlinksldjump"/>
              </a:rPr>
              <a:t>Top Replied-To
</a:t>
            </a:r>
            <a:r>
              <a:rPr lang="en-GB" sz="2000">
                <a:latin typeface="FontAwesome"/>
                <a:hlinkClick r:id="rId15" action="ppaction://hlinksldjump"/>
              </a:rPr>
              <a:t>Top Mentioned
</a:t>
            </a:r>
            <a:r>
              <a:rPr lang="en-GB" sz="2000">
                <a:latin typeface="FontAwesome"/>
                <a:hlinkClick r:id="rId16" action="ppaction://hlinksldjump"/>
              </a:rPr>
              <a:t>Top Tweeters
</a:t>
            </a:r>
            <a:r>
              <a:rPr lang="en-GB" sz="2000">
                <a:latin typeface="FontAwesome"/>
                <a:hlinkClick r:id="rId17" action="ppaction://hlinksldjump"/>
              </a:rPr>
              <a:t>Network</a:t>
            </a:r>
            <a:endParaRPr lang="en-GB" sz="2000">
              <a:latin typeface="FontAwesome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D23590-8C02-45CD-9483-3B296190F0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591964"/>
              </p:ext>
            </p:extLst>
          </p:nvPr>
        </p:nvGraphicFramePr>
        <p:xfrm>
          <a:off x="2971800" y="54864"/>
          <a:ext cx="8668513" cy="5354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638310218"/>
                    </a:ext>
                  </a:extLst>
                </a:gridCol>
                <a:gridCol w="7936993">
                  <a:extLst>
                    <a:ext uri="{9D8B030D-6E8A-4147-A177-3AD203B41FA5}">
                      <a16:colId xmlns:a16="http://schemas.microsoft.com/office/drawing/2014/main" val="243829109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GB" sz="1600"/>
                        <a:t>Top URLs in Tweet in Entire Graph: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565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9659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[368]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18"/>
                        </a:rPr>
                        <a:t>https://action.ciwf.org.uk/ea-action/action?ea.client.id=119&amp;ea.campaign.id=80712&amp;ea.tracking.id=a8368275&amp;utm_campaign=antibiotics&amp;utm_source=shared&amp;utm_medium=twitter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194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[330]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19"/>
                        </a:rPr>
                        <a:t>https://www.nhs.uk/nhsengland/arc/pages/aboutarc.aspx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118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[283]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0"/>
                        </a:rPr>
                        <a:t>http://oms-platform.onebigrobot.com/en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667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[252]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1"/>
                        </a:rPr>
                        <a:t>http://who.int/infection-prevention/en/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157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[219]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2"/>
                        </a:rPr>
                        <a:t>http://antibioticguardian.com/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812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[184]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3"/>
                        </a:rPr>
                        <a:t>http://www.who.int/campaigns/world-antibiotic-awareness-week/quiz/en/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10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[176]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4"/>
                        </a:rPr>
                        <a:t>http://oms-platform.onebigrobot.com/en/experience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8538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[174]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5"/>
                        </a:rPr>
                        <a:t>http://www.who.int/campaigns/world-antibiotic-awareness-week/en/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1437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[171]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6"/>
                        </a:rPr>
                        <a:t>http://www.fao.org/antimicrobial-resistance/world-antibiotic-awareness-week/en/?utm_content=buffer110a7&amp;utm_medium=social&amp;utm_source=twitter.com&amp;utm_campaign=buffer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7169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[149]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7"/>
                        </a:rPr>
                        <a:t>http://www.who.int/foodsafety/areas_work/food-hygiene/AMR-food-infographics/en/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9511553"/>
                  </a:ext>
                </a:extLst>
              </a:tr>
            </a:tbl>
          </a:graphicData>
        </a:graphic>
      </p:graphicFrame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EE66B7-75FB-4EB9-979D-1CD093477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Created with NodeXL (http://nodexl.codeplex.com) from the Social Media Research Foundation (http://www.smrfoundation.org)</a:t>
            </a:r>
          </a:p>
        </p:txBody>
      </p:sp>
    </p:spTree>
    <p:extLst>
      <p:ext uri="{BB962C8B-B14F-4D97-AF65-F5344CB8AC3E}">
        <p14:creationId xmlns:p14="http://schemas.microsoft.com/office/powerpoint/2010/main" val="1547070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AC1B7C5-E3D3-498E-83F1-6CF542181778}"/>
              </a:ext>
            </a:extLst>
          </p:cNvPr>
          <p:cNvSpPr txBox="1"/>
          <p:nvPr/>
        </p:nvSpPr>
        <p:spPr>
          <a:xfrm>
            <a:off x="301752" y="384048"/>
            <a:ext cx="2514600" cy="5693866"/>
          </a:xfrm>
          <a:prstGeom prst="rect">
            <a:avLst/>
          </a:prstGeom>
          <a:solidFill>
            <a:srgbClr val="F2F2F2">
              <a:alpha val="58000"/>
            </a:srgbClr>
          </a:solidFill>
        </p:spPr>
        <p:txBody>
          <a:bodyPr vert="horz" rtlCol="0">
            <a:spAutoFit/>
          </a:bodyPr>
          <a:lstStyle/>
          <a:p>
            <a:r>
              <a:rPr lang="en-GB" sz="4400">
                <a:solidFill>
                  <a:srgbClr val="000000"/>
                </a:solidFill>
                <a:latin typeface="Calibri Light" panose="020F0302020204030204" pitchFamily="34" charset="0"/>
              </a:rPr>
              <a:t>Contents
</a:t>
            </a:r>
            <a:r>
              <a:rPr lang="en-GB" sz="2000">
                <a:latin typeface="FontAwesome"/>
              </a:rPr>
              <a:t>
</a:t>
            </a:r>
            <a:r>
              <a:rPr lang="en-GB" sz="2000">
                <a:latin typeface="FontAwesome"/>
                <a:hlinkClick r:id="rId2" action="ppaction://hlinksldjump"/>
              </a:rPr>
              <a:t>Network
</a:t>
            </a:r>
            <a:r>
              <a:rPr lang="en-GB" sz="2000">
                <a:latin typeface="FontAwesome"/>
                <a:hlinkClick r:id="rId3" action="ppaction://hlinksldjump"/>
              </a:rPr>
              <a:t>Time Series
</a:t>
            </a:r>
            <a:r>
              <a:rPr lang="en-GB" sz="2000">
                <a:latin typeface="FontAwesome"/>
                <a:hlinkClick r:id="rId4" action="ppaction://hlinksldjump"/>
              </a:rPr>
              <a:t>Description
</a:t>
            </a:r>
            <a:r>
              <a:rPr lang="en-GB" sz="2000">
                <a:latin typeface="FontAwesome"/>
                <a:hlinkClick r:id="rId5" action="ppaction://hlinksldjump"/>
              </a:rPr>
              <a:t>Author Description
</a:t>
            </a:r>
            <a:r>
              <a:rPr lang="en-GB" sz="2000">
                <a:latin typeface="FontAwesome"/>
                <a:hlinkClick r:id="rId6" action="ppaction://hlinksldjump"/>
              </a:rPr>
              <a:t>Overall Metrics
</a:t>
            </a:r>
            <a:r>
              <a:rPr lang="en-GB" sz="2000">
                <a:latin typeface="FontAwesome"/>
                <a:hlinkClick r:id="rId7" action="ppaction://hlinksldjump"/>
              </a:rPr>
              <a:t>Top Influencers
</a:t>
            </a:r>
            <a:r>
              <a:rPr lang="en-GB" sz="2000">
                <a:latin typeface="FontAwesome"/>
                <a:hlinkClick r:id="rId8" action="ppaction://hlinksldjump"/>
              </a:rPr>
              <a:t>Top URLs
</a:t>
            </a:r>
            <a:r>
              <a:rPr lang="en-GB" sz="2000" b="1">
                <a:latin typeface="FontAwesome"/>
                <a:hlinkClick r:id="rId9" action="ppaction://hlinksldjump"/>
              </a:rPr>
              <a:t>Top Domains
</a:t>
            </a:r>
            <a:r>
              <a:rPr lang="en-GB" sz="2000">
                <a:latin typeface="FontAwesome"/>
                <a:hlinkClick r:id="rId10" action="ppaction://hlinksldjump"/>
              </a:rPr>
              <a:t>Top Hashtags
</a:t>
            </a:r>
            <a:r>
              <a:rPr lang="en-GB" sz="2000">
                <a:latin typeface="FontAwesome"/>
                <a:hlinkClick r:id="rId11" action="ppaction://hlinksldjump"/>
              </a:rPr>
              <a:t>Top Words
</a:t>
            </a:r>
            <a:r>
              <a:rPr lang="en-GB" sz="2000">
                <a:latin typeface="FontAwesome"/>
                <a:hlinkClick r:id="rId12" action="ppaction://hlinksldjump"/>
              </a:rPr>
              <a:t>Top Word Pairs
</a:t>
            </a:r>
            <a:r>
              <a:rPr lang="en-GB" sz="2000">
                <a:latin typeface="FontAwesome"/>
                <a:hlinkClick r:id="rId13" action="ppaction://hlinksldjump"/>
              </a:rPr>
              <a:t>Top Replied-To
</a:t>
            </a:r>
            <a:r>
              <a:rPr lang="en-GB" sz="2000">
                <a:latin typeface="FontAwesome"/>
                <a:hlinkClick r:id="rId14" action="ppaction://hlinksldjump"/>
              </a:rPr>
              <a:t>Top Mentioned
</a:t>
            </a:r>
            <a:r>
              <a:rPr lang="en-GB" sz="2000">
                <a:latin typeface="FontAwesome"/>
                <a:hlinkClick r:id="rId15" action="ppaction://hlinksldjump"/>
              </a:rPr>
              <a:t>Top Tweeters
</a:t>
            </a:r>
            <a:r>
              <a:rPr lang="en-GB" sz="2000">
                <a:latin typeface="FontAwesome"/>
                <a:hlinkClick r:id="rId16" action="ppaction://hlinksldjump"/>
              </a:rPr>
              <a:t>Network</a:t>
            </a:r>
            <a:endParaRPr lang="en-GB" sz="2000">
              <a:latin typeface="FontAwesome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B7EB4A4-DEB9-4E59-84CB-D7AE258300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275410"/>
              </p:ext>
            </p:extLst>
          </p:nvPr>
        </p:nvGraphicFramePr>
        <p:xfrm>
          <a:off x="2971800" y="54864"/>
          <a:ext cx="8668513" cy="4658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371308388"/>
                    </a:ext>
                  </a:extLst>
                </a:gridCol>
                <a:gridCol w="7936993">
                  <a:extLst>
                    <a:ext uri="{9D8B030D-6E8A-4147-A177-3AD203B41FA5}">
                      <a16:colId xmlns:a16="http://schemas.microsoft.com/office/drawing/2014/main" val="409741857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GB" sz="1600"/>
                        <a:t>Top Domains in Tweet in Entire Graph: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075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542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[13992]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17"/>
                        </a:rPr>
                        <a:t>twitter.com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345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[1648]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18"/>
                        </a:rPr>
                        <a:t>who.int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5830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[542]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19"/>
                        </a:rPr>
                        <a:t>cdc.gov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899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[535]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0"/>
                        </a:rPr>
                        <a:t>youtube.com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976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[508]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1"/>
                        </a:rPr>
                        <a:t>ac.uk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237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[464]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2"/>
                        </a:rPr>
                        <a:t>onebigrobot.com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417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[449]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3"/>
                        </a:rPr>
                        <a:t>nhs.uk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0663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[446]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4"/>
                        </a:rPr>
                        <a:t>org.uk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743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[335]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5"/>
                        </a:rPr>
                        <a:t>antibioticguardian.com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896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[330]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6"/>
                        </a:rPr>
                        <a:t>fb.me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549509"/>
                  </a:ext>
                </a:extLst>
              </a:tr>
            </a:tbl>
          </a:graphicData>
        </a:graphic>
      </p:graphicFrame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DCA3D9-2EC3-44B9-AC6B-9FCFB6DE2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Created with NodeXL (http://nodexl.codeplex.com) from the Social Media Research Foundation (http://www.smrfoundation.org)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D2A45E-84EC-4226-B08B-BF2AD27786D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10" y="4455622"/>
            <a:ext cx="2432090" cy="243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529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32F6727-4B5E-45E7-B54B-3FB35AF188B5}"/>
              </a:ext>
            </a:extLst>
          </p:cNvPr>
          <p:cNvSpPr txBox="1"/>
          <p:nvPr/>
        </p:nvSpPr>
        <p:spPr>
          <a:xfrm>
            <a:off x="301752" y="384048"/>
            <a:ext cx="2514600" cy="5693866"/>
          </a:xfrm>
          <a:prstGeom prst="rect">
            <a:avLst/>
          </a:prstGeom>
          <a:solidFill>
            <a:srgbClr val="F2F2F2">
              <a:alpha val="58000"/>
            </a:srgbClr>
          </a:solidFill>
        </p:spPr>
        <p:txBody>
          <a:bodyPr vert="horz" rtlCol="0">
            <a:spAutoFit/>
          </a:bodyPr>
          <a:lstStyle/>
          <a:p>
            <a:r>
              <a:rPr lang="en-GB" sz="4400">
                <a:solidFill>
                  <a:srgbClr val="000000"/>
                </a:solidFill>
                <a:latin typeface="Calibri Light" panose="020F0302020204030204" pitchFamily="34" charset="0"/>
              </a:rPr>
              <a:t>Contents
</a:t>
            </a:r>
            <a:r>
              <a:rPr lang="en-GB" sz="2000">
                <a:latin typeface="FontAwesome"/>
              </a:rPr>
              <a:t>
</a:t>
            </a:r>
            <a:r>
              <a:rPr lang="en-GB" sz="2000">
                <a:latin typeface="FontAwesome"/>
                <a:hlinkClick r:id="rId2" action="ppaction://hlinksldjump"/>
              </a:rPr>
              <a:t>Network
</a:t>
            </a:r>
            <a:r>
              <a:rPr lang="en-GB" sz="2000">
                <a:latin typeface="FontAwesome"/>
                <a:hlinkClick r:id="rId3" action="ppaction://hlinksldjump"/>
              </a:rPr>
              <a:t>Time Series
</a:t>
            </a:r>
            <a:r>
              <a:rPr lang="en-GB" sz="2000">
                <a:latin typeface="FontAwesome"/>
                <a:hlinkClick r:id="rId4" action="ppaction://hlinksldjump"/>
              </a:rPr>
              <a:t>Description
</a:t>
            </a:r>
            <a:r>
              <a:rPr lang="en-GB" sz="2000">
                <a:latin typeface="FontAwesome"/>
                <a:hlinkClick r:id="rId5" action="ppaction://hlinksldjump"/>
              </a:rPr>
              <a:t>Author Description
</a:t>
            </a:r>
            <a:r>
              <a:rPr lang="en-GB" sz="2000">
                <a:latin typeface="FontAwesome"/>
                <a:hlinkClick r:id="rId6" action="ppaction://hlinksldjump"/>
              </a:rPr>
              <a:t>Overall Metrics
</a:t>
            </a:r>
            <a:r>
              <a:rPr lang="en-GB" sz="2000">
                <a:latin typeface="FontAwesome"/>
                <a:hlinkClick r:id="rId7" action="ppaction://hlinksldjump"/>
              </a:rPr>
              <a:t>Top Influencers
</a:t>
            </a:r>
            <a:r>
              <a:rPr lang="en-GB" sz="2000">
                <a:latin typeface="FontAwesome"/>
                <a:hlinkClick r:id="rId8" action="ppaction://hlinksldjump"/>
              </a:rPr>
              <a:t>Top URLs
</a:t>
            </a:r>
            <a:r>
              <a:rPr lang="en-GB" sz="2000">
                <a:latin typeface="FontAwesome"/>
                <a:hlinkClick r:id="rId9" action="ppaction://hlinksldjump"/>
              </a:rPr>
              <a:t>Top Domains
</a:t>
            </a:r>
            <a:r>
              <a:rPr lang="en-GB" sz="2000" b="1">
                <a:latin typeface="FontAwesome"/>
                <a:hlinkClick r:id="rId10" action="ppaction://hlinksldjump"/>
              </a:rPr>
              <a:t>Top Hashtags
</a:t>
            </a:r>
            <a:r>
              <a:rPr lang="en-GB" sz="2000">
                <a:latin typeface="FontAwesome"/>
                <a:hlinkClick r:id="rId11" action="ppaction://hlinksldjump"/>
              </a:rPr>
              <a:t>Top Words
</a:t>
            </a:r>
            <a:r>
              <a:rPr lang="en-GB" sz="2000">
                <a:latin typeface="FontAwesome"/>
                <a:hlinkClick r:id="rId12" action="ppaction://hlinksldjump"/>
              </a:rPr>
              <a:t>Top Word Pairs
</a:t>
            </a:r>
            <a:r>
              <a:rPr lang="en-GB" sz="2000">
                <a:latin typeface="FontAwesome"/>
                <a:hlinkClick r:id="rId13" action="ppaction://hlinksldjump"/>
              </a:rPr>
              <a:t>Top Replied-To
</a:t>
            </a:r>
            <a:r>
              <a:rPr lang="en-GB" sz="2000">
                <a:latin typeface="FontAwesome"/>
                <a:hlinkClick r:id="rId14" action="ppaction://hlinksldjump"/>
              </a:rPr>
              <a:t>Top Mentioned
</a:t>
            </a:r>
            <a:r>
              <a:rPr lang="en-GB" sz="2000">
                <a:latin typeface="FontAwesome"/>
                <a:hlinkClick r:id="rId15" action="ppaction://hlinksldjump"/>
              </a:rPr>
              <a:t>Top Tweeters
</a:t>
            </a:r>
            <a:r>
              <a:rPr lang="en-GB" sz="2000">
                <a:latin typeface="FontAwesome"/>
                <a:hlinkClick r:id="rId16" action="ppaction://hlinksldjump"/>
              </a:rPr>
              <a:t>Network</a:t>
            </a:r>
            <a:endParaRPr lang="en-GB" sz="2000">
              <a:latin typeface="FontAwesome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FC4C68C-0CC1-405F-AA97-B5D5AF5C2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164674"/>
              </p:ext>
            </p:extLst>
          </p:nvPr>
        </p:nvGraphicFramePr>
        <p:xfrm>
          <a:off x="2971800" y="54864"/>
          <a:ext cx="8668513" cy="4658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1946841579"/>
                    </a:ext>
                  </a:extLst>
                </a:gridCol>
                <a:gridCol w="7936993">
                  <a:extLst>
                    <a:ext uri="{9D8B030D-6E8A-4147-A177-3AD203B41FA5}">
                      <a16:colId xmlns:a16="http://schemas.microsoft.com/office/drawing/2014/main" val="422268873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GB" sz="1600"/>
                        <a:t>Top Hashtags in Tweet in Entire Graph: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413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880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[19899]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17"/>
                        </a:rPr>
                        <a:t>antibioticresistance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708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[7084]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18"/>
                        </a:rPr>
                        <a:t>antibiotics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991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[6454]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19"/>
                        </a:rPr>
                        <a:t>antibioticawarenessweek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2516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[6056]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0"/>
                        </a:rPr>
                        <a:t>amr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447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[4424]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1"/>
                        </a:rPr>
                        <a:t>keepantibioticsworking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021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[2938]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2"/>
                        </a:rPr>
                        <a:t>antibioticguardian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405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[2856]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3"/>
                        </a:rPr>
                        <a:t>waaw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535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[2787]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4"/>
                        </a:rPr>
                        <a:t>waaw2017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9551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[2680]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5"/>
                        </a:rPr>
                        <a:t>eaad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1068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[1861]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6"/>
                        </a:rPr>
                        <a:t>stopsuperbugs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549679"/>
                  </a:ext>
                </a:extLst>
              </a:tr>
            </a:tbl>
          </a:graphicData>
        </a:graphic>
      </p:graphicFrame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82AAD5-D15A-468C-9A58-B47A101B5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Created with NodeXL (http://nodexl.codeplex.com) from the Social Media Research Foundation (http://www.smrfoundation.org)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37DD6A-9FF3-4F3F-A28C-CB74460503C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10" y="4455622"/>
            <a:ext cx="2432090" cy="243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47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AFB394B-02F0-456F-B466-33AC056082F1}"/>
              </a:ext>
            </a:extLst>
          </p:cNvPr>
          <p:cNvSpPr txBox="1"/>
          <p:nvPr/>
        </p:nvSpPr>
        <p:spPr>
          <a:xfrm>
            <a:off x="301752" y="384048"/>
            <a:ext cx="2514600" cy="5693866"/>
          </a:xfrm>
          <a:prstGeom prst="rect">
            <a:avLst/>
          </a:prstGeom>
          <a:solidFill>
            <a:srgbClr val="F2F2F2">
              <a:alpha val="58000"/>
            </a:srgbClr>
          </a:solidFill>
        </p:spPr>
        <p:txBody>
          <a:bodyPr vert="horz" rtlCol="0">
            <a:spAutoFit/>
          </a:bodyPr>
          <a:lstStyle/>
          <a:p>
            <a:r>
              <a:rPr lang="en-GB" sz="4400">
                <a:solidFill>
                  <a:srgbClr val="000000"/>
                </a:solidFill>
                <a:latin typeface="Calibri Light" panose="020F0302020204030204" pitchFamily="34" charset="0"/>
              </a:rPr>
              <a:t>Contents
</a:t>
            </a:r>
            <a:r>
              <a:rPr lang="en-GB" sz="2000">
                <a:latin typeface="FontAwesome"/>
              </a:rPr>
              <a:t>
</a:t>
            </a:r>
            <a:r>
              <a:rPr lang="en-GB" sz="2000">
                <a:latin typeface="FontAwesome"/>
                <a:hlinkClick r:id="rId2" action="ppaction://hlinksldjump"/>
              </a:rPr>
              <a:t>Network
</a:t>
            </a:r>
            <a:r>
              <a:rPr lang="en-GB" sz="2000">
                <a:latin typeface="FontAwesome"/>
                <a:hlinkClick r:id="rId3" action="ppaction://hlinksldjump"/>
              </a:rPr>
              <a:t>Time Series
</a:t>
            </a:r>
            <a:r>
              <a:rPr lang="en-GB" sz="2000">
                <a:latin typeface="FontAwesome"/>
                <a:hlinkClick r:id="rId4" action="ppaction://hlinksldjump"/>
              </a:rPr>
              <a:t>Description
</a:t>
            </a:r>
            <a:r>
              <a:rPr lang="en-GB" sz="2000">
                <a:latin typeface="FontAwesome"/>
                <a:hlinkClick r:id="rId5" action="ppaction://hlinksldjump"/>
              </a:rPr>
              <a:t>Author Description
</a:t>
            </a:r>
            <a:r>
              <a:rPr lang="en-GB" sz="2000">
                <a:latin typeface="FontAwesome"/>
                <a:hlinkClick r:id="rId6" action="ppaction://hlinksldjump"/>
              </a:rPr>
              <a:t>Overall Metrics
</a:t>
            </a:r>
            <a:r>
              <a:rPr lang="en-GB" sz="2000">
                <a:latin typeface="FontAwesome"/>
                <a:hlinkClick r:id="rId7" action="ppaction://hlinksldjump"/>
              </a:rPr>
              <a:t>Top Influencers
</a:t>
            </a:r>
            <a:r>
              <a:rPr lang="en-GB" sz="2000">
                <a:latin typeface="FontAwesome"/>
                <a:hlinkClick r:id="rId8" action="ppaction://hlinksldjump"/>
              </a:rPr>
              <a:t>Top URLs
</a:t>
            </a:r>
            <a:r>
              <a:rPr lang="en-GB" sz="2000">
                <a:latin typeface="FontAwesome"/>
                <a:hlinkClick r:id="rId9" action="ppaction://hlinksldjump"/>
              </a:rPr>
              <a:t>Top Domains
</a:t>
            </a:r>
            <a:r>
              <a:rPr lang="en-GB" sz="2000">
                <a:latin typeface="FontAwesome"/>
                <a:hlinkClick r:id="rId10" action="ppaction://hlinksldjump"/>
              </a:rPr>
              <a:t>Top Hashtags
</a:t>
            </a:r>
            <a:r>
              <a:rPr lang="en-GB" sz="2000" b="1">
                <a:latin typeface="FontAwesome"/>
                <a:hlinkClick r:id="rId11" action="ppaction://hlinksldjump"/>
              </a:rPr>
              <a:t>Top Words
</a:t>
            </a:r>
            <a:r>
              <a:rPr lang="en-GB" sz="2000">
                <a:latin typeface="FontAwesome"/>
                <a:hlinkClick r:id="rId12" action="ppaction://hlinksldjump"/>
              </a:rPr>
              <a:t>Top Word Pairs
</a:t>
            </a:r>
            <a:r>
              <a:rPr lang="en-GB" sz="2000">
                <a:latin typeface="FontAwesome"/>
                <a:hlinkClick r:id="rId13" action="ppaction://hlinksldjump"/>
              </a:rPr>
              <a:t>Top Replied-To
</a:t>
            </a:r>
            <a:r>
              <a:rPr lang="en-GB" sz="2000">
                <a:latin typeface="FontAwesome"/>
                <a:hlinkClick r:id="rId14" action="ppaction://hlinksldjump"/>
              </a:rPr>
              <a:t>Top Mentioned
</a:t>
            </a:r>
            <a:r>
              <a:rPr lang="en-GB" sz="2000">
                <a:latin typeface="FontAwesome"/>
                <a:hlinkClick r:id="rId15" action="ppaction://hlinksldjump"/>
              </a:rPr>
              <a:t>Top Tweeters
</a:t>
            </a:r>
            <a:r>
              <a:rPr lang="en-GB" sz="2000">
                <a:latin typeface="FontAwesome"/>
                <a:hlinkClick r:id="rId16" action="ppaction://hlinksldjump"/>
              </a:rPr>
              <a:t>Network</a:t>
            </a:r>
            <a:endParaRPr lang="en-GB" sz="2000">
              <a:latin typeface="FontAwesome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CC2B53E-A0C9-4D5C-8FC3-40F4D906C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599125"/>
              </p:ext>
            </p:extLst>
          </p:nvPr>
        </p:nvGraphicFramePr>
        <p:xfrm>
          <a:off x="2971800" y="54864"/>
          <a:ext cx="8668513" cy="6324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4030797537"/>
                    </a:ext>
                  </a:extLst>
                </a:gridCol>
                <a:gridCol w="7936993">
                  <a:extLst>
                    <a:ext uri="{9D8B030D-6E8A-4147-A177-3AD203B41FA5}">
                      <a16:colId xmlns:a16="http://schemas.microsoft.com/office/drawing/2014/main" val="152681230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GB" sz="1600"/>
                        <a:t>Top Words in Tweet in Entire Graph: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39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901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[29484]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17"/>
                        </a:rPr>
                        <a:t>Words in Sentiment List#1: Positive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592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[32367]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18"/>
                        </a:rPr>
                        <a:t>Words in Sentiment List#2: Negative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880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[347]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19"/>
                        </a:rPr>
                        <a:t>Words in Sentiment List#3: Angry/Violent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685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[1129897]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0"/>
                        </a:rPr>
                        <a:t>Non-categorized Words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22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[1191751]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1"/>
                        </a:rPr>
                        <a:t>Total Words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339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[25389]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2"/>
                        </a:rPr>
                        <a:t>antibiotics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790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[24076]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3"/>
                        </a:rPr>
                        <a:t>antibiotic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316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[19921]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4"/>
                        </a:rPr>
                        <a:t>antibioticresistance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1860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[14301]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5"/>
                        </a:rPr>
                        <a:t>awareness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9789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[13753]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hlinkClick r:id="rId26"/>
                        </a:rPr>
                        <a:t>week</a:t>
                      </a:r>
                      <a:endParaRPr lang="en-GB" sz="1600" dirty="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0713034"/>
                  </a:ext>
                </a:extLst>
              </a:tr>
            </a:tbl>
          </a:graphicData>
        </a:graphic>
      </p:graphicFrame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A60BDF-F727-4146-9652-942D34692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Created with NodeXL (http://nodexl.codeplex.com) from the Social Media Research Foundation (http://www.smrfoundation.org)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D81D6E0-55F4-454E-91C4-0C555617E0E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10" y="4455622"/>
            <a:ext cx="2432090" cy="243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575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B9DCFA8-2EF5-4A37-9D2D-F2DC26795FC5}"/>
              </a:ext>
            </a:extLst>
          </p:cNvPr>
          <p:cNvSpPr txBox="1"/>
          <p:nvPr/>
        </p:nvSpPr>
        <p:spPr>
          <a:xfrm>
            <a:off x="301752" y="384048"/>
            <a:ext cx="2514600" cy="5693866"/>
          </a:xfrm>
          <a:prstGeom prst="rect">
            <a:avLst/>
          </a:prstGeom>
          <a:solidFill>
            <a:srgbClr val="F2F2F2">
              <a:alpha val="58000"/>
            </a:srgbClr>
          </a:solidFill>
        </p:spPr>
        <p:txBody>
          <a:bodyPr vert="horz" rtlCol="0">
            <a:spAutoFit/>
          </a:bodyPr>
          <a:lstStyle/>
          <a:p>
            <a:r>
              <a:rPr lang="en-GB" sz="4400">
                <a:solidFill>
                  <a:srgbClr val="000000"/>
                </a:solidFill>
                <a:latin typeface="Calibri Light" panose="020F0302020204030204" pitchFamily="34" charset="0"/>
              </a:rPr>
              <a:t>Contents
</a:t>
            </a:r>
            <a:r>
              <a:rPr lang="en-GB" sz="2000">
                <a:latin typeface="FontAwesome"/>
              </a:rPr>
              <a:t>
</a:t>
            </a:r>
            <a:r>
              <a:rPr lang="en-GB" sz="2000">
                <a:latin typeface="FontAwesome"/>
                <a:hlinkClick r:id="rId2" action="ppaction://hlinksldjump"/>
              </a:rPr>
              <a:t>Network
</a:t>
            </a:r>
            <a:r>
              <a:rPr lang="en-GB" sz="2000">
                <a:latin typeface="FontAwesome"/>
                <a:hlinkClick r:id="rId3" action="ppaction://hlinksldjump"/>
              </a:rPr>
              <a:t>Time Series
</a:t>
            </a:r>
            <a:r>
              <a:rPr lang="en-GB" sz="2000">
                <a:latin typeface="FontAwesome"/>
                <a:hlinkClick r:id="rId4" action="ppaction://hlinksldjump"/>
              </a:rPr>
              <a:t>Description
</a:t>
            </a:r>
            <a:r>
              <a:rPr lang="en-GB" sz="2000">
                <a:latin typeface="FontAwesome"/>
                <a:hlinkClick r:id="rId5" action="ppaction://hlinksldjump"/>
              </a:rPr>
              <a:t>Author Description
</a:t>
            </a:r>
            <a:r>
              <a:rPr lang="en-GB" sz="2000">
                <a:latin typeface="FontAwesome"/>
                <a:hlinkClick r:id="rId6" action="ppaction://hlinksldjump"/>
              </a:rPr>
              <a:t>Overall Metrics
</a:t>
            </a:r>
            <a:r>
              <a:rPr lang="en-GB" sz="2000">
                <a:latin typeface="FontAwesome"/>
                <a:hlinkClick r:id="rId7" action="ppaction://hlinksldjump"/>
              </a:rPr>
              <a:t>Top Influencers
</a:t>
            </a:r>
            <a:r>
              <a:rPr lang="en-GB" sz="2000">
                <a:latin typeface="FontAwesome"/>
                <a:hlinkClick r:id="rId8" action="ppaction://hlinksldjump"/>
              </a:rPr>
              <a:t>Top URLs
</a:t>
            </a:r>
            <a:r>
              <a:rPr lang="en-GB" sz="2000">
                <a:latin typeface="FontAwesome"/>
                <a:hlinkClick r:id="rId9" action="ppaction://hlinksldjump"/>
              </a:rPr>
              <a:t>Top Domains
</a:t>
            </a:r>
            <a:r>
              <a:rPr lang="en-GB" sz="2000">
                <a:latin typeface="FontAwesome"/>
                <a:hlinkClick r:id="rId10" action="ppaction://hlinksldjump"/>
              </a:rPr>
              <a:t>Top Hashtags
</a:t>
            </a:r>
            <a:r>
              <a:rPr lang="en-GB" sz="2000">
                <a:latin typeface="FontAwesome"/>
                <a:hlinkClick r:id="rId11" action="ppaction://hlinksldjump"/>
              </a:rPr>
              <a:t>Top Words
</a:t>
            </a:r>
            <a:r>
              <a:rPr lang="en-GB" sz="2000" b="1">
                <a:latin typeface="FontAwesome"/>
                <a:hlinkClick r:id="rId12" action="ppaction://hlinksldjump"/>
              </a:rPr>
              <a:t>Top Word Pairs
</a:t>
            </a:r>
            <a:r>
              <a:rPr lang="en-GB" sz="2000">
                <a:latin typeface="FontAwesome"/>
                <a:hlinkClick r:id="rId13" action="ppaction://hlinksldjump"/>
              </a:rPr>
              <a:t>Top Replied-To
</a:t>
            </a:r>
            <a:r>
              <a:rPr lang="en-GB" sz="2000">
                <a:latin typeface="FontAwesome"/>
                <a:hlinkClick r:id="rId14" action="ppaction://hlinksldjump"/>
              </a:rPr>
              <a:t>Top Mentioned
</a:t>
            </a:r>
            <a:r>
              <a:rPr lang="en-GB" sz="2000">
                <a:latin typeface="FontAwesome"/>
                <a:hlinkClick r:id="rId15" action="ppaction://hlinksldjump"/>
              </a:rPr>
              <a:t>Top Tweeters
</a:t>
            </a:r>
            <a:r>
              <a:rPr lang="en-GB" sz="2000">
                <a:latin typeface="FontAwesome"/>
                <a:hlinkClick r:id="rId16" action="ppaction://hlinksldjump"/>
              </a:rPr>
              <a:t>Network</a:t>
            </a:r>
            <a:endParaRPr lang="en-GB" sz="2000">
              <a:latin typeface="FontAwesome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3E954E5-6985-4AE2-9546-60C5D35D77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828790"/>
              </p:ext>
            </p:extLst>
          </p:nvPr>
        </p:nvGraphicFramePr>
        <p:xfrm>
          <a:off x="2971800" y="54864"/>
          <a:ext cx="8668513" cy="5074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3189351834"/>
                    </a:ext>
                  </a:extLst>
                </a:gridCol>
                <a:gridCol w="7936993">
                  <a:extLst>
                    <a:ext uri="{9D8B030D-6E8A-4147-A177-3AD203B41FA5}">
                      <a16:colId xmlns:a16="http://schemas.microsoft.com/office/drawing/2014/main" val="4199659618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GB" sz="1600"/>
                        <a:t>Top Word Pairs in Tweet in Entire Graph: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594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067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[12463]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17"/>
                        </a:rPr>
                        <a:t>antibiotic,awareness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8196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[12117]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18"/>
                        </a:rPr>
                        <a:t>awareness,week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5677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[10069]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19"/>
                        </a:rPr>
                        <a:t>world,antibiotic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783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[7350]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0"/>
                        </a:rPr>
                        <a:t>taking,antibiotics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672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[6680]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1"/>
                        </a:rPr>
                        <a:t>seek,advice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6569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[6571]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2"/>
                        </a:rPr>
                        <a:t>antibiotic,resistance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2753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[6007]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3"/>
                        </a:rPr>
                        <a:t>always,seek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924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[5948]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4"/>
                        </a:rPr>
                        <a:t>advice,qualified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467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[5946]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5"/>
                        </a:rPr>
                        <a:t>before,taking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983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/>
                        <a:t>[5903]</a:t>
                      </a:r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6"/>
                        </a:rPr>
                        <a:t>professional,before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831982"/>
                  </a:ext>
                </a:extLst>
              </a:tr>
            </a:tbl>
          </a:graphicData>
        </a:graphic>
      </p:graphicFrame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6F2194-AC8B-4272-8DAB-B57027A46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Created with NodeXL (http://nodexl.codeplex.com) from the Social Media Research Foundation (http://www.smrfoundation.org)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779620-CCFF-4F65-8583-C907787C333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10" y="4455622"/>
            <a:ext cx="2432090" cy="243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625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023A166-9CCD-44AE-BB7C-19E602CEFB90}"/>
              </a:ext>
            </a:extLst>
          </p:cNvPr>
          <p:cNvSpPr txBox="1"/>
          <p:nvPr/>
        </p:nvSpPr>
        <p:spPr>
          <a:xfrm>
            <a:off x="301752" y="384048"/>
            <a:ext cx="2514600" cy="5693866"/>
          </a:xfrm>
          <a:prstGeom prst="rect">
            <a:avLst/>
          </a:prstGeom>
          <a:solidFill>
            <a:srgbClr val="F2F2F2">
              <a:alpha val="58000"/>
            </a:srgbClr>
          </a:solidFill>
        </p:spPr>
        <p:txBody>
          <a:bodyPr vert="horz" rtlCol="0">
            <a:spAutoFit/>
          </a:bodyPr>
          <a:lstStyle/>
          <a:p>
            <a:r>
              <a:rPr lang="en-GB" sz="4400">
                <a:solidFill>
                  <a:srgbClr val="000000"/>
                </a:solidFill>
                <a:latin typeface="Calibri Light" panose="020F0302020204030204" pitchFamily="34" charset="0"/>
              </a:rPr>
              <a:t>Contents
</a:t>
            </a:r>
            <a:r>
              <a:rPr lang="en-GB" sz="2000">
                <a:latin typeface="FontAwesome"/>
              </a:rPr>
              <a:t>
</a:t>
            </a:r>
            <a:r>
              <a:rPr lang="en-GB" sz="2000">
                <a:latin typeface="FontAwesome"/>
                <a:hlinkClick r:id="rId2" action="ppaction://hlinksldjump"/>
              </a:rPr>
              <a:t>Network
</a:t>
            </a:r>
            <a:r>
              <a:rPr lang="en-GB" sz="2000">
                <a:latin typeface="FontAwesome"/>
                <a:hlinkClick r:id="rId3" action="ppaction://hlinksldjump"/>
              </a:rPr>
              <a:t>Time Series
</a:t>
            </a:r>
            <a:r>
              <a:rPr lang="en-GB" sz="2000">
                <a:latin typeface="FontAwesome"/>
                <a:hlinkClick r:id="rId4" action="ppaction://hlinksldjump"/>
              </a:rPr>
              <a:t>Description
</a:t>
            </a:r>
            <a:r>
              <a:rPr lang="en-GB" sz="2000">
                <a:latin typeface="FontAwesome"/>
                <a:hlinkClick r:id="rId5" action="ppaction://hlinksldjump"/>
              </a:rPr>
              <a:t>Author Description
</a:t>
            </a:r>
            <a:r>
              <a:rPr lang="en-GB" sz="2000">
                <a:latin typeface="FontAwesome"/>
                <a:hlinkClick r:id="rId6" action="ppaction://hlinksldjump"/>
              </a:rPr>
              <a:t>Overall Metrics
</a:t>
            </a:r>
            <a:r>
              <a:rPr lang="en-GB" sz="2000">
                <a:latin typeface="FontAwesome"/>
                <a:hlinkClick r:id="rId7" action="ppaction://hlinksldjump"/>
              </a:rPr>
              <a:t>Top Influencers
</a:t>
            </a:r>
            <a:r>
              <a:rPr lang="en-GB" sz="2000">
                <a:latin typeface="FontAwesome"/>
                <a:hlinkClick r:id="rId8" action="ppaction://hlinksldjump"/>
              </a:rPr>
              <a:t>Top URLs
</a:t>
            </a:r>
            <a:r>
              <a:rPr lang="en-GB" sz="2000">
                <a:latin typeface="FontAwesome"/>
                <a:hlinkClick r:id="rId9" action="ppaction://hlinksldjump"/>
              </a:rPr>
              <a:t>Top Domains
</a:t>
            </a:r>
            <a:r>
              <a:rPr lang="en-GB" sz="2000">
                <a:latin typeface="FontAwesome"/>
                <a:hlinkClick r:id="rId10" action="ppaction://hlinksldjump"/>
              </a:rPr>
              <a:t>Top Hashtags
</a:t>
            </a:r>
            <a:r>
              <a:rPr lang="en-GB" sz="2000">
                <a:latin typeface="FontAwesome"/>
                <a:hlinkClick r:id="rId11" action="ppaction://hlinksldjump"/>
              </a:rPr>
              <a:t>Top Words
</a:t>
            </a:r>
            <a:r>
              <a:rPr lang="en-GB" sz="2000">
                <a:latin typeface="FontAwesome"/>
                <a:hlinkClick r:id="rId12" action="ppaction://hlinksldjump"/>
              </a:rPr>
              <a:t>Top Word Pairs
</a:t>
            </a:r>
            <a:r>
              <a:rPr lang="en-GB" sz="2000" b="1">
                <a:latin typeface="FontAwesome"/>
                <a:hlinkClick r:id="rId13" action="ppaction://hlinksldjump"/>
              </a:rPr>
              <a:t>Top Replied-To
</a:t>
            </a:r>
            <a:r>
              <a:rPr lang="en-GB" sz="2000">
                <a:latin typeface="FontAwesome"/>
                <a:hlinkClick r:id="rId14" action="ppaction://hlinksldjump"/>
              </a:rPr>
              <a:t>Top Mentioned
</a:t>
            </a:r>
            <a:r>
              <a:rPr lang="en-GB" sz="2000">
                <a:latin typeface="FontAwesome"/>
                <a:hlinkClick r:id="rId15" action="ppaction://hlinksldjump"/>
              </a:rPr>
              <a:t>Top Tweeters
</a:t>
            </a:r>
            <a:r>
              <a:rPr lang="en-GB" sz="2000">
                <a:latin typeface="FontAwesome"/>
                <a:hlinkClick r:id="rId16" action="ppaction://hlinksldjump"/>
              </a:rPr>
              <a:t>Network</a:t>
            </a:r>
            <a:endParaRPr lang="en-GB" sz="2000">
              <a:latin typeface="FontAwesome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C661C40-44E9-4390-8A16-9BF36693F0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433889"/>
              </p:ext>
            </p:extLst>
          </p:nvPr>
        </p:nvGraphicFramePr>
        <p:xfrm>
          <a:off x="2935224" y="54864"/>
          <a:ext cx="4169664" cy="6705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3092652751"/>
                    </a:ext>
                  </a:extLst>
                </a:gridCol>
                <a:gridCol w="1719072">
                  <a:extLst>
                    <a:ext uri="{9D8B030D-6E8A-4147-A177-3AD203B41FA5}">
                      <a16:colId xmlns:a16="http://schemas.microsoft.com/office/drawing/2014/main" val="4245655541"/>
                    </a:ext>
                  </a:extLst>
                </a:gridCol>
                <a:gridCol w="1719072">
                  <a:extLst>
                    <a:ext uri="{9D8B030D-6E8A-4147-A177-3AD203B41FA5}">
                      <a16:colId xmlns:a16="http://schemas.microsoft.com/office/drawing/2014/main" val="2101881088"/>
                    </a:ext>
                  </a:extLst>
                </a:gridCol>
              </a:tblGrid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17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18"/>
                        </a:rPr>
                        <a:t>who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488140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19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18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4165773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20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1"/>
                        </a:rPr>
                        <a:t>cdcgov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246625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2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1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996409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2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4"/>
                        </a:rPr>
                        <a:t>elizbeech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753249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5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4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963503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26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7"/>
                        </a:rPr>
                        <a:t>guiaprioam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001116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8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7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576597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29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0"/>
                        </a:rPr>
                        <a:t>mfda_mv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858241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1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0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2078233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3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3"/>
                        </a:rPr>
                        <a:t>longitude_prize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163962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4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3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624334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35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6"/>
                        </a:rPr>
                        <a:t>hpa_mv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2656346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7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6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987228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38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9"/>
                        </a:rPr>
                        <a:t>ncdcgov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206330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40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9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528806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41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42"/>
                        </a:rPr>
                        <a:t>drcjlittle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339084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43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42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19706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4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45"/>
                        </a:rPr>
                        <a:t>biochemsoc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76485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46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45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461958"/>
                  </a:ext>
                </a:extLst>
              </a:tr>
            </a:tbl>
          </a:graphicData>
        </a:graphic>
      </p:graphicFrame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7CE42C-F748-4F89-8B16-55C485B80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Created with NodeXL (http://nodexl.codeplex.com) from the Social Media Research Foundation (http://www.smrfoundation.org)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D840D8-06B2-404E-9238-CD868BEFC56E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10" y="4455622"/>
            <a:ext cx="2432090" cy="243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871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CCF0F9E-64F3-4B93-9E08-5BCCDAF15694}"/>
              </a:ext>
            </a:extLst>
          </p:cNvPr>
          <p:cNvSpPr txBox="1"/>
          <p:nvPr/>
        </p:nvSpPr>
        <p:spPr>
          <a:xfrm>
            <a:off x="301752" y="384048"/>
            <a:ext cx="2514600" cy="5693866"/>
          </a:xfrm>
          <a:prstGeom prst="rect">
            <a:avLst/>
          </a:prstGeom>
          <a:solidFill>
            <a:srgbClr val="F2F2F2">
              <a:alpha val="58000"/>
            </a:srgbClr>
          </a:solidFill>
        </p:spPr>
        <p:txBody>
          <a:bodyPr vert="horz" rtlCol="0">
            <a:spAutoFit/>
          </a:bodyPr>
          <a:lstStyle/>
          <a:p>
            <a:r>
              <a:rPr lang="en-GB" sz="4400">
                <a:solidFill>
                  <a:srgbClr val="000000"/>
                </a:solidFill>
                <a:latin typeface="Calibri Light" panose="020F0302020204030204" pitchFamily="34" charset="0"/>
              </a:rPr>
              <a:t>Contents
</a:t>
            </a:r>
            <a:r>
              <a:rPr lang="en-GB" sz="2000">
                <a:latin typeface="FontAwesome"/>
              </a:rPr>
              <a:t>
</a:t>
            </a:r>
            <a:r>
              <a:rPr lang="en-GB" sz="2000">
                <a:latin typeface="FontAwesome"/>
                <a:hlinkClick r:id="rId2" action="ppaction://hlinksldjump"/>
              </a:rPr>
              <a:t>Network
</a:t>
            </a:r>
            <a:r>
              <a:rPr lang="en-GB" sz="2000">
                <a:latin typeface="FontAwesome"/>
                <a:hlinkClick r:id="rId3" action="ppaction://hlinksldjump"/>
              </a:rPr>
              <a:t>Time Series
</a:t>
            </a:r>
            <a:r>
              <a:rPr lang="en-GB" sz="2000">
                <a:latin typeface="FontAwesome"/>
                <a:hlinkClick r:id="rId4" action="ppaction://hlinksldjump"/>
              </a:rPr>
              <a:t>Description
</a:t>
            </a:r>
            <a:r>
              <a:rPr lang="en-GB" sz="2000">
                <a:latin typeface="FontAwesome"/>
                <a:hlinkClick r:id="rId5" action="ppaction://hlinksldjump"/>
              </a:rPr>
              <a:t>Author Description
</a:t>
            </a:r>
            <a:r>
              <a:rPr lang="en-GB" sz="2000">
                <a:latin typeface="FontAwesome"/>
                <a:hlinkClick r:id="rId6" action="ppaction://hlinksldjump"/>
              </a:rPr>
              <a:t>Overall Metrics
</a:t>
            </a:r>
            <a:r>
              <a:rPr lang="en-GB" sz="2000">
                <a:latin typeface="FontAwesome"/>
                <a:hlinkClick r:id="rId7" action="ppaction://hlinksldjump"/>
              </a:rPr>
              <a:t>Top Influencers
</a:t>
            </a:r>
            <a:r>
              <a:rPr lang="en-GB" sz="2000">
                <a:latin typeface="FontAwesome"/>
                <a:hlinkClick r:id="rId8" action="ppaction://hlinksldjump"/>
              </a:rPr>
              <a:t>Top URLs
</a:t>
            </a:r>
            <a:r>
              <a:rPr lang="en-GB" sz="2000">
                <a:latin typeface="FontAwesome"/>
                <a:hlinkClick r:id="rId9" action="ppaction://hlinksldjump"/>
              </a:rPr>
              <a:t>Top Domains
</a:t>
            </a:r>
            <a:r>
              <a:rPr lang="en-GB" sz="2000">
                <a:latin typeface="FontAwesome"/>
                <a:hlinkClick r:id="rId10" action="ppaction://hlinksldjump"/>
              </a:rPr>
              <a:t>Top Hashtags
</a:t>
            </a:r>
            <a:r>
              <a:rPr lang="en-GB" sz="2000">
                <a:latin typeface="FontAwesome"/>
                <a:hlinkClick r:id="rId11" action="ppaction://hlinksldjump"/>
              </a:rPr>
              <a:t>Top Words
</a:t>
            </a:r>
            <a:r>
              <a:rPr lang="en-GB" sz="2000">
                <a:latin typeface="FontAwesome"/>
                <a:hlinkClick r:id="rId12" action="ppaction://hlinksldjump"/>
              </a:rPr>
              <a:t>Top Word Pairs
</a:t>
            </a:r>
            <a:r>
              <a:rPr lang="en-GB" sz="2000">
                <a:latin typeface="FontAwesome"/>
                <a:hlinkClick r:id="rId13" action="ppaction://hlinksldjump"/>
              </a:rPr>
              <a:t>Top Replied-To
</a:t>
            </a:r>
            <a:r>
              <a:rPr lang="en-GB" sz="2000" b="1">
                <a:latin typeface="FontAwesome"/>
                <a:hlinkClick r:id="rId14" action="ppaction://hlinksldjump"/>
              </a:rPr>
              <a:t>Top Mentioned
</a:t>
            </a:r>
            <a:r>
              <a:rPr lang="en-GB" sz="2000">
                <a:latin typeface="FontAwesome"/>
                <a:hlinkClick r:id="rId15" action="ppaction://hlinksldjump"/>
              </a:rPr>
              <a:t>Top Tweeters
</a:t>
            </a:r>
            <a:r>
              <a:rPr lang="en-GB" sz="2000">
                <a:latin typeface="FontAwesome"/>
                <a:hlinkClick r:id="rId16" action="ppaction://hlinksldjump"/>
              </a:rPr>
              <a:t>Network</a:t>
            </a:r>
            <a:endParaRPr lang="en-GB" sz="2000">
              <a:latin typeface="FontAwesome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02AF97D-3A51-447D-B262-CC29577A10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316612"/>
              </p:ext>
            </p:extLst>
          </p:nvPr>
        </p:nvGraphicFramePr>
        <p:xfrm>
          <a:off x="2935224" y="54864"/>
          <a:ext cx="4169664" cy="6705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351014283"/>
                    </a:ext>
                  </a:extLst>
                </a:gridCol>
                <a:gridCol w="1719072">
                  <a:extLst>
                    <a:ext uri="{9D8B030D-6E8A-4147-A177-3AD203B41FA5}">
                      <a16:colId xmlns:a16="http://schemas.microsoft.com/office/drawing/2014/main" val="438752780"/>
                    </a:ext>
                  </a:extLst>
                </a:gridCol>
                <a:gridCol w="1719072">
                  <a:extLst>
                    <a:ext uri="{9D8B030D-6E8A-4147-A177-3AD203B41FA5}">
                      <a16:colId xmlns:a16="http://schemas.microsoft.com/office/drawing/2014/main" val="154239238"/>
                    </a:ext>
                  </a:extLst>
                </a:gridCol>
              </a:tblGrid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17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18"/>
                        </a:rPr>
                        <a:t>who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5300052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19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18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752051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20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1"/>
                        </a:rPr>
                        <a:t>cdcgov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513891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2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1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4409917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2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4"/>
                        </a:rPr>
                        <a:t>phe_uk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413206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5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4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345205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26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7"/>
                        </a:rPr>
                        <a:t>drtedros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497711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8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27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900783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29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0"/>
                        </a:rPr>
                        <a:t>eaad_eu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944507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1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0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261031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3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3"/>
                        </a:rPr>
                        <a:t>who_europe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858156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4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3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993408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35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6"/>
                        </a:rPr>
                        <a:t>drdianeashiru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0200806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7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6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4125704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38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9"/>
                        </a:rPr>
                        <a:t>faoknowledge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598830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40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39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66000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41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42"/>
                        </a:rPr>
                        <a:t>cochraneuk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834397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43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42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708153"/>
                  </a:ext>
                </a:extLst>
              </a:tr>
              <a:tr h="240030">
                <a:tc rowSpan="2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blipFill>
                      <a:blip r:embed="rId4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45"/>
                        </a:rPr>
                        <a:t>un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385363"/>
                  </a:ext>
                </a:extLst>
              </a:tr>
              <a:tr h="240030">
                <a:tc vMerge="1"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46"/>
                        </a:rPr>
                        <a:t>Tweet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hlinkClick r:id="rId45"/>
                        </a:rPr>
                        <a:t>Follow</a:t>
                      </a:r>
                      <a:endParaRPr lang="en-GB" sz="1600"/>
                    </a:p>
                  </a:txBody>
                  <a:tcPr>
                    <a:solidFill>
                      <a:srgbClr val="F2F2F2">
                        <a:alpha val="5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298900"/>
                  </a:ext>
                </a:extLst>
              </a:tr>
            </a:tbl>
          </a:graphicData>
        </a:graphic>
      </p:graphicFrame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A60262-D8DA-42F1-82EF-C13A9F194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Created with NodeXL (http://nodexl.codeplex.com) from the Social Media Research Foundation (http://www.smrfoundation.org)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2A3790-CF16-430D-B0FD-045265509776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10" y="4455622"/>
            <a:ext cx="2432090" cy="243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052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A51EE7A-3780-45C5-A655-F31A82042803}"/>
              </a:ext>
            </a:extLst>
          </p:cNvPr>
          <p:cNvSpPr txBox="1"/>
          <p:nvPr/>
        </p:nvSpPr>
        <p:spPr>
          <a:xfrm>
            <a:off x="301752" y="384048"/>
            <a:ext cx="2514600" cy="5693866"/>
          </a:xfrm>
          <a:prstGeom prst="rect">
            <a:avLst/>
          </a:prstGeom>
          <a:solidFill>
            <a:srgbClr val="F2F2F2">
              <a:alpha val="58000"/>
            </a:srgbClr>
          </a:solidFill>
        </p:spPr>
        <p:txBody>
          <a:bodyPr vert="horz" rtlCol="0">
            <a:spAutoFit/>
          </a:bodyPr>
          <a:lstStyle/>
          <a:p>
            <a:r>
              <a:rPr lang="en-GB" sz="4400" dirty="0">
                <a:solidFill>
                  <a:srgbClr val="000000"/>
                </a:solidFill>
                <a:latin typeface="Calibri Light" panose="020F0302020204030204" pitchFamily="34" charset="0"/>
              </a:rPr>
              <a:t>Contents
</a:t>
            </a:r>
            <a:r>
              <a:rPr lang="en-GB" sz="2000" dirty="0">
                <a:latin typeface="FontAwesome"/>
              </a:rPr>
              <a:t>
</a:t>
            </a:r>
            <a:r>
              <a:rPr lang="en-GB" sz="2000" dirty="0">
                <a:latin typeface="FontAwesome"/>
                <a:hlinkClick r:id="rId2" action="ppaction://hlinksldjump"/>
              </a:rPr>
              <a:t>Network
</a:t>
            </a:r>
            <a:r>
              <a:rPr lang="en-GB" sz="2000" dirty="0">
                <a:latin typeface="FontAwesome"/>
                <a:hlinkClick r:id="rId3" action="ppaction://hlinksldjump"/>
              </a:rPr>
              <a:t>Time Series
</a:t>
            </a:r>
            <a:r>
              <a:rPr lang="en-GB" sz="2000" dirty="0">
                <a:latin typeface="FontAwesome"/>
                <a:hlinkClick r:id="rId4" action="ppaction://hlinksldjump"/>
              </a:rPr>
              <a:t>Description
</a:t>
            </a:r>
            <a:r>
              <a:rPr lang="en-GB" sz="2000" dirty="0">
                <a:latin typeface="FontAwesome"/>
                <a:hlinkClick r:id="rId5" action="ppaction://hlinksldjump"/>
              </a:rPr>
              <a:t>Author Description
</a:t>
            </a:r>
            <a:r>
              <a:rPr lang="en-GB" sz="2000" dirty="0">
                <a:latin typeface="FontAwesome"/>
                <a:hlinkClick r:id="rId6" action="ppaction://hlinksldjump"/>
              </a:rPr>
              <a:t>Overall Metrics
</a:t>
            </a:r>
            <a:r>
              <a:rPr lang="en-GB" sz="2000" dirty="0">
                <a:latin typeface="FontAwesome"/>
                <a:hlinkClick r:id="rId7" action="ppaction://hlinksldjump"/>
              </a:rPr>
              <a:t>Top Influencers
</a:t>
            </a:r>
            <a:r>
              <a:rPr lang="en-GB" sz="2000" dirty="0">
                <a:latin typeface="FontAwesome"/>
                <a:hlinkClick r:id="rId8" action="ppaction://hlinksldjump"/>
              </a:rPr>
              <a:t>Top URLs
</a:t>
            </a:r>
            <a:r>
              <a:rPr lang="en-GB" sz="2000" dirty="0">
                <a:latin typeface="FontAwesome"/>
                <a:hlinkClick r:id="rId9" action="ppaction://hlinksldjump"/>
              </a:rPr>
              <a:t>Top Domains
</a:t>
            </a:r>
            <a:r>
              <a:rPr lang="en-GB" sz="2000" dirty="0">
                <a:latin typeface="FontAwesome"/>
                <a:hlinkClick r:id="rId10" action="ppaction://hlinksldjump"/>
              </a:rPr>
              <a:t>Top Hashtags
</a:t>
            </a:r>
            <a:r>
              <a:rPr lang="en-GB" sz="2000" dirty="0">
                <a:latin typeface="FontAwesome"/>
                <a:hlinkClick r:id="rId11" action="ppaction://hlinksldjump"/>
              </a:rPr>
              <a:t>Top Words
</a:t>
            </a:r>
            <a:r>
              <a:rPr lang="en-GB" sz="2000" dirty="0">
                <a:latin typeface="FontAwesome"/>
                <a:hlinkClick r:id="rId12" action="ppaction://hlinksldjump"/>
              </a:rPr>
              <a:t>Top Word Pairs
</a:t>
            </a:r>
            <a:r>
              <a:rPr lang="en-GB" sz="2000" dirty="0">
                <a:latin typeface="FontAwesome"/>
                <a:hlinkClick r:id="rId13" action="ppaction://hlinksldjump"/>
              </a:rPr>
              <a:t>Top Replied-To
</a:t>
            </a:r>
            <a:r>
              <a:rPr lang="en-GB" sz="2000" dirty="0">
                <a:latin typeface="FontAwesome"/>
                <a:hlinkClick r:id="rId14" action="ppaction://hlinksldjump"/>
              </a:rPr>
              <a:t>Top Mentioned
</a:t>
            </a:r>
            <a:r>
              <a:rPr lang="en-GB" sz="2000" b="1" dirty="0">
                <a:latin typeface="FontAwesome"/>
                <a:hlinkClick r:id="rId15" action="ppaction://hlinksldjump"/>
              </a:rPr>
              <a:t>Top Tweeters
</a:t>
            </a:r>
            <a:r>
              <a:rPr lang="en-GB" sz="2000" dirty="0">
                <a:latin typeface="FontAwesome"/>
                <a:hlinkClick r:id="rId16" action="ppaction://hlinksldjump"/>
              </a:rPr>
              <a:t>Network</a:t>
            </a:r>
            <a:endParaRPr lang="en-GB" sz="2000" dirty="0">
              <a:latin typeface="FontAwesome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B22EB0-6F68-4937-A7A1-40446FDF5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Created with NodeXL (http://nodexl.codeplex.com) from the Social Media Research Foundation (http://www.smrfoundation.org)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4CADF7-BE4A-4283-B93A-CF65E60C994E}"/>
              </a:ext>
            </a:extLst>
          </p:cNvPr>
          <p:cNvSpPr txBox="1"/>
          <p:nvPr/>
        </p:nvSpPr>
        <p:spPr>
          <a:xfrm>
            <a:off x="4038600" y="1953491"/>
            <a:ext cx="6102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Not available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75875D2-69FD-4F7C-9951-4DB77620AF0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10" y="4455622"/>
            <a:ext cx="2432090" cy="243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75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7576E5-852A-4FC1-91F6-AD9BFCD9025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624" y="0"/>
            <a:ext cx="9473184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5662836-4476-4FA9-9EC8-D666303BFDF3}"/>
              </a:ext>
            </a:extLst>
          </p:cNvPr>
          <p:cNvSpPr txBox="1"/>
          <p:nvPr/>
        </p:nvSpPr>
        <p:spPr>
          <a:xfrm>
            <a:off x="301752" y="384048"/>
            <a:ext cx="2514600" cy="5693866"/>
          </a:xfrm>
          <a:prstGeom prst="rect">
            <a:avLst/>
          </a:prstGeom>
          <a:solidFill>
            <a:srgbClr val="F2F2F2">
              <a:alpha val="58000"/>
            </a:srgbClr>
          </a:solidFill>
        </p:spPr>
        <p:txBody>
          <a:bodyPr vert="horz" rtlCol="0">
            <a:spAutoFit/>
          </a:bodyPr>
          <a:lstStyle/>
          <a:p>
            <a:r>
              <a:rPr lang="en-GB" sz="4400" dirty="0">
                <a:solidFill>
                  <a:srgbClr val="000000"/>
                </a:solidFill>
                <a:latin typeface="Calibri Light" panose="020F0302020204030204" pitchFamily="34" charset="0"/>
              </a:rPr>
              <a:t>Contents
</a:t>
            </a:r>
            <a:r>
              <a:rPr lang="en-GB" sz="2000" dirty="0">
                <a:latin typeface="FontAwesome"/>
              </a:rPr>
              <a:t>
</a:t>
            </a:r>
            <a:r>
              <a:rPr lang="en-GB" sz="2000" dirty="0">
                <a:latin typeface="FontAwesome"/>
                <a:hlinkClick r:id="rId3" action="ppaction://hlinksldjump"/>
              </a:rPr>
              <a:t>Network
</a:t>
            </a:r>
            <a:r>
              <a:rPr lang="en-GB" sz="2000" dirty="0">
                <a:latin typeface="FontAwesome"/>
                <a:hlinkClick r:id="rId4" action="ppaction://hlinksldjump"/>
              </a:rPr>
              <a:t>Time Series
</a:t>
            </a:r>
            <a:r>
              <a:rPr lang="en-GB" sz="2000" dirty="0">
                <a:latin typeface="FontAwesome"/>
                <a:hlinkClick r:id="rId5" action="ppaction://hlinksldjump"/>
              </a:rPr>
              <a:t>Description
</a:t>
            </a:r>
            <a:r>
              <a:rPr lang="en-GB" sz="2000" dirty="0">
                <a:latin typeface="FontAwesome"/>
                <a:hlinkClick r:id="rId6" action="ppaction://hlinksldjump"/>
              </a:rPr>
              <a:t>Author Description
</a:t>
            </a:r>
            <a:r>
              <a:rPr lang="en-GB" sz="2000" dirty="0">
                <a:latin typeface="FontAwesome"/>
                <a:hlinkClick r:id="rId7" action="ppaction://hlinksldjump"/>
              </a:rPr>
              <a:t>Overall Metrics
</a:t>
            </a:r>
            <a:r>
              <a:rPr lang="en-GB" sz="2000" dirty="0">
                <a:latin typeface="FontAwesome"/>
                <a:hlinkClick r:id="rId8" action="ppaction://hlinksldjump"/>
              </a:rPr>
              <a:t>Top Influencers
</a:t>
            </a:r>
            <a:r>
              <a:rPr lang="en-GB" sz="2000" dirty="0">
                <a:latin typeface="FontAwesome"/>
                <a:hlinkClick r:id="rId9" action="ppaction://hlinksldjump"/>
              </a:rPr>
              <a:t>Top URLs
</a:t>
            </a:r>
            <a:r>
              <a:rPr lang="en-GB" sz="2000" dirty="0">
                <a:latin typeface="FontAwesome"/>
                <a:hlinkClick r:id="rId10" action="ppaction://hlinksldjump"/>
              </a:rPr>
              <a:t>Top Domains
</a:t>
            </a:r>
            <a:r>
              <a:rPr lang="en-GB" sz="2000" dirty="0">
                <a:latin typeface="FontAwesome"/>
                <a:hlinkClick r:id="rId11" action="ppaction://hlinksldjump"/>
              </a:rPr>
              <a:t>Top Hashtags
</a:t>
            </a:r>
            <a:r>
              <a:rPr lang="en-GB" sz="2000" dirty="0">
                <a:latin typeface="FontAwesome"/>
                <a:hlinkClick r:id="rId12" action="ppaction://hlinksldjump"/>
              </a:rPr>
              <a:t>Top Words
</a:t>
            </a:r>
            <a:r>
              <a:rPr lang="en-GB" sz="2000" dirty="0">
                <a:latin typeface="FontAwesome"/>
                <a:hlinkClick r:id="rId13" action="ppaction://hlinksldjump"/>
              </a:rPr>
              <a:t>Top Word Pairs
</a:t>
            </a:r>
            <a:r>
              <a:rPr lang="en-GB" sz="2000" dirty="0">
                <a:latin typeface="FontAwesome"/>
                <a:hlinkClick r:id="rId14" action="ppaction://hlinksldjump"/>
              </a:rPr>
              <a:t>Top Replied-To
</a:t>
            </a:r>
            <a:r>
              <a:rPr lang="en-GB" sz="2000" dirty="0">
                <a:latin typeface="FontAwesome"/>
                <a:hlinkClick r:id="rId15" action="ppaction://hlinksldjump"/>
              </a:rPr>
              <a:t>Top Mentioned
</a:t>
            </a:r>
            <a:r>
              <a:rPr lang="en-GB" sz="2000" dirty="0">
                <a:latin typeface="FontAwesome"/>
                <a:hlinkClick r:id="rId16" action="ppaction://hlinksldjump"/>
              </a:rPr>
              <a:t>Top Tweeters
</a:t>
            </a:r>
            <a:r>
              <a:rPr lang="en-GB" sz="2000" b="1" dirty="0">
                <a:latin typeface="FontAwesome"/>
                <a:hlinkClick r:id="rId17" action="ppaction://hlinksldjump"/>
              </a:rPr>
              <a:t>Network</a:t>
            </a:r>
            <a:endParaRPr lang="en-GB" sz="2000" b="1" dirty="0">
              <a:latin typeface="FontAwesome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165C5AE-7C6F-49A8-8066-EA8942E1A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Created with NodeXL (http://nodexl.codeplex.com) from the Social Media Research Foundation (http://www.smrfoundation.org)</a:t>
            </a:r>
          </a:p>
        </p:txBody>
      </p:sp>
    </p:spTree>
    <p:extLst>
      <p:ext uri="{BB962C8B-B14F-4D97-AF65-F5344CB8AC3E}">
        <p14:creationId xmlns:p14="http://schemas.microsoft.com/office/powerpoint/2010/main" val="1194551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E03B92-ACFE-4044-BEEA-B5D4616E02C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624" y="0"/>
            <a:ext cx="9473184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DC0B839-486E-4BC4-8553-EB414D88E0D7}"/>
              </a:ext>
            </a:extLst>
          </p:cNvPr>
          <p:cNvSpPr txBox="1"/>
          <p:nvPr/>
        </p:nvSpPr>
        <p:spPr>
          <a:xfrm>
            <a:off x="3419856" y="1161288"/>
            <a:ext cx="5614416" cy="3046988"/>
          </a:xfrm>
          <a:prstGeom prst="rect">
            <a:avLst/>
          </a:prstGeom>
          <a:solidFill>
            <a:srgbClr val="F2F2F2">
              <a:alpha val="58000"/>
            </a:srgbClr>
          </a:solidFill>
        </p:spPr>
        <p:txBody>
          <a:bodyPr vert="horz" rtlCol="0">
            <a:spAutoFit/>
          </a:bodyPr>
          <a:lstStyle/>
          <a:p>
            <a:pPr algn="ctr"/>
            <a:r>
              <a:rPr lang="en-GB" sz="3200" u="sng" dirty="0" err="1">
                <a:latin typeface="Calibri Light" panose="020F0302020204030204" pitchFamily="34" charset="0"/>
              </a:rPr>
              <a:t>NodeXL</a:t>
            </a:r>
            <a:r>
              <a:rPr lang="en-GB" sz="3200" u="sng" dirty="0">
                <a:latin typeface="Calibri Light" panose="020F0302020204030204" pitchFamily="34" charset="0"/>
              </a:rPr>
              <a:t>
</a:t>
            </a:r>
            <a:r>
              <a:rPr lang="en-GB" sz="3200" b="1" dirty="0">
                <a:latin typeface="Calibri Light" panose="020F0302020204030204" pitchFamily="34" charset="0"/>
              </a:rPr>
              <a:t>Social Media Network
</a:t>
            </a:r>
            <a:r>
              <a:rPr lang="en-GB" sz="3200" dirty="0">
                <a:latin typeface="Calibri Light" panose="020F0302020204030204" pitchFamily="34" charset="0"/>
              </a:rPr>
              <a:t>Map &amp; Report
</a:t>
            </a:r>
            <a:r>
              <a:rPr lang="en-GB" sz="3200" i="1" dirty="0">
                <a:latin typeface="Calibri Light" panose="020F0302020204030204" pitchFamily="34" charset="0"/>
              </a:rPr>
              <a:t>for
</a:t>
            </a:r>
            <a:r>
              <a:rPr lang="en-GB" sz="3200" b="1" dirty="0">
                <a:latin typeface="Calibri Light" panose="020F0302020204030204" pitchFamily="34" charset="0"/>
              </a:rPr>
              <a:t>World Antibiotic Awareness Week 13-19 November 2017</a:t>
            </a:r>
            <a:endParaRPr lang="en-GB" sz="3200" i="1" dirty="0">
              <a:latin typeface="Calibri Light" panose="020F0302020204030204" pitchFamily="34" charset="0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8A76EB-32DD-4BE6-9DF4-CF7D3F48D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Created with NodeXL (http://nodexl.codeplex.com) from the Social Media Research Foundation (http://www.smrfoundation.org)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A23FFC-A49D-4C73-B05D-92F623478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10" y="4455622"/>
            <a:ext cx="2432090" cy="243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820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1271</Words>
  <Application>Microsoft Office PowerPoint</Application>
  <PresentationFormat>Widescreen</PresentationFormat>
  <Paragraphs>260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Verdana</vt:lpstr>
      <vt:lpstr>FontAwesome</vt:lpstr>
      <vt:lpstr>Calibri Light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Graham Mackenzie</dc:creator>
  <cp:lastModifiedBy>Graham Mackenzie</cp:lastModifiedBy>
  <cp:revision>7</cp:revision>
  <dcterms:created xsi:type="dcterms:W3CDTF">2017-11-27T00:46:34Z</dcterms:created>
  <dcterms:modified xsi:type="dcterms:W3CDTF">2017-11-29T21:00:49Z</dcterms:modified>
</cp:coreProperties>
</file>