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1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360CC7-0796-47E8-9768-CC6C3090A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8AE52D5-C67C-47F0-A95C-24B7E7A7B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1878B8B-FCEB-4420-AA82-E2A2C2D98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C0A8-B269-416D-B152-BFB6F33B36FC}" type="datetimeFigureOut">
              <a:rPr lang="en-GB" smtClean="0"/>
              <a:pPr/>
              <a:t>01/12/2017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938033-ECD0-4767-BD73-3446F0B68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D318EB6-EFDB-409F-8180-68594B6C0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1358-8D38-41A4-ADDB-5C8F359A74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7511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6222D8-389D-4AA9-8CCF-9E8453D2A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E3E1C6-2A5F-44F4-B4BB-BB5D3DFCB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1E142A0-47B1-4F19-8977-5C404076B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C0A8-B269-416D-B152-BFB6F33B36FC}" type="datetimeFigureOut">
              <a:rPr lang="en-GB" smtClean="0"/>
              <a:pPr/>
              <a:t>01/12/2017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A080B8A-B2A1-4F6C-A3CE-7F1B29A98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DD9221F-54FF-49D3-8BA8-865013DB9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1358-8D38-41A4-ADDB-5C8F359A74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6285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56A538-CD5D-468B-9B02-1B5ACF14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05D1700-ACCA-4A6F-9CC1-62A6B1107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9D7C89-9823-4EAD-A613-F94FCA679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C0A8-B269-416D-B152-BFB6F33B36FC}" type="datetimeFigureOut">
              <a:rPr lang="en-GB" smtClean="0"/>
              <a:pPr/>
              <a:t>01/12/2017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711FD8-C9F1-4B8C-85F6-3E485C0C9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BFB9FE-CE33-4383-B505-5B3FCDD0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1358-8D38-41A4-ADDB-5C8F359A74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1030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ACA920-7F93-46BD-9492-04854DE1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904017-D3B6-447C-AE99-5D644143D7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1CB1354-6944-4686-A1E2-CBF10C23C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4AAEB4E-2E6D-4C4A-A237-4C4575EEE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C0A8-B269-416D-B152-BFB6F33B36FC}" type="datetimeFigureOut">
              <a:rPr lang="en-GB" smtClean="0"/>
              <a:pPr/>
              <a:t>01/12/2017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D16DA34-6811-4004-9210-1B3209E21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DCEA9AF-9BBA-4BAD-A70D-5EE0CD09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1358-8D38-41A4-ADDB-5C8F359A74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35809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DEA9FD-A624-473D-ACE7-A6E9C1B7A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F95E364-9BA1-4C2B-A1BC-46E4FBF95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B89C409-BA06-4A99-98E8-6C31885C6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53D81C0-6A8C-47D9-8A62-1BE314B07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52F86FA-6787-4B3F-9DAB-7FE9AE39F5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7536262-2687-46EC-A9C2-9D030591E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C0A8-B269-416D-B152-BFB6F33B36FC}" type="datetimeFigureOut">
              <a:rPr lang="en-GB" smtClean="0"/>
              <a:pPr/>
              <a:t>01/12/2017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126E8EA-FD72-441F-A441-16F00D09C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1BF3EA8-3876-4080-8BB4-B8AF611AB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1358-8D38-41A4-ADDB-5C8F359A74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42181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7664FD-C052-49F0-8658-1D132851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A63C22-BB66-4825-B0EA-777CA0773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C0A8-B269-416D-B152-BFB6F33B36FC}" type="datetimeFigureOut">
              <a:rPr lang="en-GB" smtClean="0"/>
              <a:pPr/>
              <a:t>01/12/2017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DE6F555-FB01-4154-AB2B-16CB180D8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BD936FA-6F88-4CD1-AC45-B35C2D58B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1358-8D38-41A4-ADDB-5C8F359A74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5865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A1FE805-6BEF-483B-B88A-637CB0290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C0A8-B269-416D-B152-BFB6F33B36FC}" type="datetimeFigureOut">
              <a:rPr lang="en-GB" smtClean="0"/>
              <a:pPr/>
              <a:t>01/12/2017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E871018-C2DF-434B-87F7-A99965FDA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9B64E38-52A7-41F1-BA4C-A6F5B4632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1358-8D38-41A4-ADDB-5C8F359A74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74670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34E762-68BD-4858-9372-ECE75660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5F947F-B5CC-4243-A400-8D2DCEC04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DB4EFBD-2FE0-451D-A7EF-55697C070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6B5F1D1-5D11-4323-AB94-B863FEF4C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C0A8-B269-416D-B152-BFB6F33B36FC}" type="datetimeFigureOut">
              <a:rPr lang="en-GB" smtClean="0"/>
              <a:pPr/>
              <a:t>01/12/2017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33F3CDA-6946-45CB-B1A3-AD309AD2E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917BCAA-0DC6-484E-8D6D-D5626315B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1358-8D38-41A4-ADDB-5C8F359A74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1085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61E920-F24F-4F82-91B5-C6A8FE66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DA5C473-6BE8-4093-9692-38BBCCD5AF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4D61BDA-FD9B-417F-A0F6-E91C53DF8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2C3B1EC-72A6-4798-A539-4CF204482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C0A8-B269-416D-B152-BFB6F33B36FC}" type="datetimeFigureOut">
              <a:rPr lang="en-GB" smtClean="0"/>
              <a:pPr/>
              <a:t>01/12/2017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D12F4B3-41ED-468B-9A41-A32B0347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2D0BBB6-C92D-41F8-AC8C-3E846E8DF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1358-8D38-41A4-ADDB-5C8F359A74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96087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C2F43B-F3AE-45AE-9E2E-BD66D15BF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421B8E1-8B36-46F2-BD92-CC9622574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34DD47-79BC-4B29-9D37-A76CC186B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C0A8-B269-416D-B152-BFB6F33B36FC}" type="datetimeFigureOut">
              <a:rPr lang="en-GB" smtClean="0"/>
              <a:pPr/>
              <a:t>01/12/2017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BDC21A8-7A03-4530-83A8-5774375ED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044E2CA-989A-44C9-9FAC-C06CDDB0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1358-8D38-41A4-ADDB-5C8F359A74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924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FEF2588-ADFC-4646-9C64-167111821A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6A3E01A-BF6B-4E71-8587-A4CCF697E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EB0B0A-488B-4282-9036-ACAA8528C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C0A8-B269-416D-B152-BFB6F33B36FC}" type="datetimeFigureOut">
              <a:rPr lang="en-GB" smtClean="0"/>
              <a:pPr/>
              <a:t>01/12/2017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6B87CC-D811-46F0-9496-DBB95F0FD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20CC33-69EE-4E9F-8F8F-E66297911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1358-8D38-41A4-ADDB-5C8F359A74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73800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E039A01-E2C5-43FF-AF09-DBFDA9BC1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E6A306C-830E-4B98-AFC6-ACAC15A28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6CA60DA-4EDD-4569-B3E5-E75AE25B75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0C0A8-B269-416D-B152-BFB6F33B36FC}" type="datetimeFigureOut">
              <a:rPr lang="en-GB" smtClean="0"/>
              <a:pPr/>
              <a:t>01/12/2017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B4DDE2-E10A-4918-A17A-1A374C267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43D5E8-0137-4816-870F-C3B55C3926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C1358-8D38-41A4-ADDB-5C8F359A74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9638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tpublichealth.com/" TargetMode="External"/><Relationship Id="rId2" Type="http://schemas.openxmlformats.org/officeDocument/2006/relationships/hyperlink" Target="https://academic.oup.com/jpubhealth/article-abstract/doi/10.1093/pubmed/fdx066/3862396/Improving-the-quality-and-impact-of-public-health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039264-3F78-47AA-AB02-E750B23CE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3196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Improving the quality and impact of public health tweeting in Scotland: #</a:t>
            </a:r>
            <a:r>
              <a:rPr lang="en-GB" b="1" dirty="0" err="1"/>
              <a:t>ScotPublicHealth</a:t>
            </a: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>For #</a:t>
            </a:r>
            <a:r>
              <a:rPr lang="en-GB" b="1" dirty="0" err="1"/>
              <a:t>EPHStockholm</a:t>
            </a:r>
            <a:r>
              <a:rPr lang="en-GB" b="1" dirty="0"/>
              <a:t>, Nov 2017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F657E0-6A9B-46B6-A569-CF147D590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5807"/>
            <a:ext cx="9144000" cy="1655762"/>
          </a:xfrm>
        </p:spPr>
        <p:txBody>
          <a:bodyPr>
            <a:normAutofit/>
          </a:bodyPr>
          <a:lstStyle/>
          <a:p>
            <a:r>
              <a:rPr lang="en-GB" dirty="0"/>
              <a:t>Dr Graham Mackenzie</a:t>
            </a:r>
          </a:p>
          <a:p>
            <a:r>
              <a:rPr lang="en-GB" dirty="0"/>
              <a:t>Consultant in Public Health Medicine</a:t>
            </a:r>
          </a:p>
          <a:p>
            <a:r>
              <a:rPr lang="en-GB" dirty="0"/>
              <a:t>NHS Lothian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940B618-E20D-4B98-8022-AAFF2283AE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34471" y="5164853"/>
            <a:ext cx="2257529" cy="16931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C444EF8-D38E-43F4-A353-1B4B094AF0B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5164853"/>
            <a:ext cx="2918573" cy="169314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74FBB2B-ADD4-47A7-B174-775E0F2A509D}"/>
              </a:ext>
            </a:extLst>
          </p:cNvPr>
          <p:cNvSpPr/>
          <p:nvPr/>
        </p:nvSpPr>
        <p:spPr>
          <a:xfrm>
            <a:off x="4746784" y="6488668"/>
            <a:ext cx="1684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@</a:t>
            </a:r>
            <a:r>
              <a:rPr lang="en-GB" dirty="0" err="1"/>
              <a:t>gmacscotland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8C825A8-CE40-485A-B888-540E5DCC234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1314" y="6488668"/>
            <a:ext cx="386382" cy="3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4421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xmlns="" id="{D9C1DC33-8C79-4A25-A19B-9A1FAF41E165}"/>
              </a:ext>
            </a:extLst>
          </p:cNvPr>
          <p:cNvSpPr/>
          <p:nvPr/>
        </p:nvSpPr>
        <p:spPr>
          <a:xfrm>
            <a:off x="6706916" y="3047441"/>
            <a:ext cx="3345549" cy="2960909"/>
          </a:xfrm>
          <a:prstGeom prst="ellipse">
            <a:avLst/>
          </a:prstGeom>
          <a:gradFill>
            <a:gsLst>
              <a:gs pos="0">
                <a:srgbClr val="03D4A8">
                  <a:alpha val="20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D03D0FE8-BFDC-4BE8-BE8F-7E74A3C6F892}"/>
              </a:ext>
            </a:extLst>
          </p:cNvPr>
          <p:cNvSpPr/>
          <p:nvPr/>
        </p:nvSpPr>
        <p:spPr>
          <a:xfrm>
            <a:off x="4130648" y="3047441"/>
            <a:ext cx="3233091" cy="2960909"/>
          </a:xfrm>
          <a:prstGeom prst="ellipse">
            <a:avLst/>
          </a:prstGeom>
          <a:gradFill>
            <a:gsLst>
              <a:gs pos="0">
                <a:srgbClr val="5E9EFF">
                  <a:alpha val="20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30DEB35E-C95A-40C5-B474-268A51E0E8C0}"/>
              </a:ext>
            </a:extLst>
          </p:cNvPr>
          <p:cNvSpPr/>
          <p:nvPr/>
        </p:nvSpPr>
        <p:spPr>
          <a:xfrm>
            <a:off x="5422410" y="1356563"/>
            <a:ext cx="3258439" cy="2910078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xmlns="" id="{8DB5C0D9-6DB1-4C81-B439-E2C4976F73EB}"/>
              </a:ext>
            </a:extLst>
          </p:cNvPr>
          <p:cNvSpPr txBox="1"/>
          <p:nvPr/>
        </p:nvSpPr>
        <p:spPr>
          <a:xfrm>
            <a:off x="6068280" y="2207724"/>
            <a:ext cx="2061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Learning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xmlns="" id="{94DD1589-8884-4B20-8ADF-CD87B111C997}"/>
              </a:ext>
            </a:extLst>
          </p:cNvPr>
          <p:cNvSpPr txBox="1"/>
          <p:nvPr/>
        </p:nvSpPr>
        <p:spPr>
          <a:xfrm>
            <a:off x="4304832" y="4230323"/>
            <a:ext cx="2402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Networking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xmlns="" id="{367F7873-F6A5-40E2-A262-93B1899CF296}"/>
              </a:ext>
            </a:extLst>
          </p:cNvPr>
          <p:cNvSpPr txBox="1"/>
          <p:nvPr/>
        </p:nvSpPr>
        <p:spPr>
          <a:xfrm>
            <a:off x="7363740" y="4230388"/>
            <a:ext cx="2616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Broadcasting</a:t>
            </a:r>
          </a:p>
        </p:txBody>
      </p:sp>
      <p:sp>
        <p:nvSpPr>
          <p:cNvPr id="12" name="Oval Callout 16">
            <a:extLst>
              <a:ext uri="{FF2B5EF4-FFF2-40B4-BE49-F238E27FC236}">
                <a16:creationId xmlns:a16="http://schemas.microsoft.com/office/drawing/2014/main" xmlns="" id="{6A94B221-4E20-4656-8D62-53C554C5BBA0}"/>
              </a:ext>
            </a:extLst>
          </p:cNvPr>
          <p:cNvSpPr/>
          <p:nvPr/>
        </p:nvSpPr>
        <p:spPr>
          <a:xfrm>
            <a:off x="1742995" y="1465415"/>
            <a:ext cx="3280229" cy="2249715"/>
          </a:xfrm>
          <a:prstGeom prst="wedgeEllipseCallou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xmlns="" id="{F86B3824-2069-4C2D-B558-63AD018EC05B}"/>
              </a:ext>
            </a:extLst>
          </p:cNvPr>
          <p:cNvSpPr txBox="1"/>
          <p:nvPr/>
        </p:nvSpPr>
        <p:spPr>
          <a:xfrm>
            <a:off x="2336166" y="1844874"/>
            <a:ext cx="20610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Why bother with social media?</a:t>
            </a:r>
          </a:p>
        </p:txBody>
      </p:sp>
      <p:pic>
        <p:nvPicPr>
          <p:cNvPr id="14" name="Picture 13" descr="https://pbs.twimg.com/profile_images/684863536636506112/1FXTVXmV_bigger.jpg">
            <a:extLst>
              <a:ext uri="{FF2B5EF4-FFF2-40B4-BE49-F238E27FC236}">
                <a16:creationId xmlns:a16="http://schemas.microsoft.com/office/drawing/2014/main" xmlns="" id="{75C05B74-0CD3-4CE8-BDF7-34585B441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9573" y="4466827"/>
            <a:ext cx="695325" cy="695325"/>
          </a:xfrm>
          <a:prstGeom prst="rect">
            <a:avLst/>
          </a:prstGeom>
          <a:noFill/>
        </p:spPr>
      </p:pic>
      <p:sp>
        <p:nvSpPr>
          <p:cNvPr id="15" name="TextBox 18">
            <a:extLst>
              <a:ext uri="{FF2B5EF4-FFF2-40B4-BE49-F238E27FC236}">
                <a16:creationId xmlns:a16="http://schemas.microsoft.com/office/drawing/2014/main" xmlns="" id="{858A8976-C8A8-43FC-94DB-936277074501}"/>
              </a:ext>
            </a:extLst>
          </p:cNvPr>
          <p:cNvSpPr txBox="1"/>
          <p:nvPr/>
        </p:nvSpPr>
        <p:spPr>
          <a:xfrm>
            <a:off x="2564898" y="4742528"/>
            <a:ext cx="2006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@</a:t>
            </a:r>
            <a:r>
              <a:rPr lang="en-GB" dirty="0" err="1"/>
              <a:t>ScotPublic</a:t>
            </a:r>
            <a:endParaRPr lang="en-GB" dirty="0"/>
          </a:p>
        </p:txBody>
      </p:sp>
      <p:pic>
        <p:nvPicPr>
          <p:cNvPr id="16" name="Picture 15" descr="Graham Mackenzie">
            <a:extLst>
              <a:ext uri="{FF2B5EF4-FFF2-40B4-BE49-F238E27FC236}">
                <a16:creationId xmlns:a16="http://schemas.microsoft.com/office/drawing/2014/main" xmlns="" id="{3BE01B54-C181-40FC-BE92-A9705F27A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5697" y="5194469"/>
            <a:ext cx="879201" cy="879201"/>
          </a:xfrm>
          <a:prstGeom prst="rect">
            <a:avLst/>
          </a:prstGeom>
          <a:noFill/>
        </p:spPr>
      </p:pic>
      <p:sp>
        <p:nvSpPr>
          <p:cNvPr id="17" name="TextBox 20">
            <a:extLst>
              <a:ext uri="{FF2B5EF4-FFF2-40B4-BE49-F238E27FC236}">
                <a16:creationId xmlns:a16="http://schemas.microsoft.com/office/drawing/2014/main" xmlns="" id="{D844B709-5DBA-41CF-9832-71A1C356EF41}"/>
              </a:ext>
            </a:extLst>
          </p:cNvPr>
          <p:cNvSpPr txBox="1"/>
          <p:nvPr/>
        </p:nvSpPr>
        <p:spPr>
          <a:xfrm>
            <a:off x="2572158" y="5635142"/>
            <a:ext cx="2006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@</a:t>
            </a:r>
            <a:r>
              <a:rPr lang="en-GB" dirty="0" err="1"/>
              <a:t>gmacscotland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58497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EF470642-D457-484D-9532-40450A21A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91"/>
            <a:ext cx="12192000" cy="1325563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GB" sz="6000" b="1" dirty="0">
                <a:solidFill>
                  <a:srgbClr val="FFFF00"/>
                </a:solidFill>
              </a:rPr>
              <a:t>Purpose of this study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96FDD13A-6198-4FD4-BDF4-7CED4D1A5E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57183" y="2066786"/>
            <a:ext cx="3339228" cy="3339228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03F1C3F-7D17-4299-9B36-C3C14EC76D58}"/>
              </a:ext>
            </a:extLst>
          </p:cNvPr>
          <p:cNvSpPr txBox="1"/>
          <p:nvPr/>
        </p:nvSpPr>
        <p:spPr>
          <a:xfrm>
            <a:off x="361742" y="1690688"/>
            <a:ext cx="793819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After the Scottish Public Health conference in November 2015 I set out to connect Public Health colleagues across Scotland through Twitter</a:t>
            </a:r>
          </a:p>
          <a:p>
            <a:endParaRPr lang="en-GB" sz="2800" dirty="0"/>
          </a:p>
          <a:p>
            <a:r>
              <a:rPr lang="en-GB" sz="2800" dirty="0"/>
              <a:t>Initial attempts via Twitter alone had little impact</a:t>
            </a:r>
          </a:p>
          <a:p>
            <a:endParaRPr lang="en-GB" sz="2800" dirty="0"/>
          </a:p>
          <a:p>
            <a:r>
              <a:rPr lang="en-GB" sz="2800" dirty="0"/>
              <a:t>Using a blog, a new Twitter account and a series of webinar I set out to learn and share ideas about Public Health and social media &amp; study impact</a:t>
            </a:r>
          </a:p>
          <a:p>
            <a:endParaRPr lang="en-GB" sz="2800" dirty="0"/>
          </a:p>
          <a:p>
            <a:r>
              <a:rPr lang="en-GB" sz="2800" b="1" dirty="0"/>
              <a:t>Activities focused around #</a:t>
            </a:r>
            <a:r>
              <a:rPr lang="en-GB" sz="2800" b="1" dirty="0" err="1"/>
              <a:t>ScotPublicHealth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xmlns="" val="108725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E4EEA18-7E98-4269-9CDC-3C403DFC1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176" y="1396092"/>
            <a:ext cx="9710057" cy="546190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xmlns="" id="{5ADA34A2-2CC9-49C8-A99C-52C3B2124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91"/>
            <a:ext cx="12192000" cy="1325563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GB" sz="6000" b="1" dirty="0">
                <a:solidFill>
                  <a:srgbClr val="FFFF00"/>
                </a:solidFill>
              </a:rPr>
              <a:t>Assessing quality of tweets</a:t>
            </a:r>
          </a:p>
        </p:txBody>
      </p:sp>
    </p:spTree>
    <p:extLst>
      <p:ext uri="{BB962C8B-B14F-4D97-AF65-F5344CB8AC3E}">
        <p14:creationId xmlns:p14="http://schemas.microsoft.com/office/powerpoint/2010/main" xmlns="" val="1571528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576A593-812F-4AE1-9A88-137E3C1A194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6622" y="1372597"/>
            <a:ext cx="9455500" cy="5485404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xmlns="" id="{C3670439-943B-4056-B4C4-FFF3CEEA98A2}"/>
              </a:ext>
            </a:extLst>
          </p:cNvPr>
          <p:cNvSpPr txBox="1">
            <a:spLocks/>
          </p:cNvSpPr>
          <p:nvPr/>
        </p:nvSpPr>
        <p:spPr>
          <a:xfrm>
            <a:off x="0" y="3391"/>
            <a:ext cx="12192000" cy="1325563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 b="1" dirty="0">
                <a:solidFill>
                  <a:srgbClr val="FFFF00"/>
                </a:solidFill>
              </a:rPr>
              <a:t>Quality of tweets: results (3 tweets/user)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F0B71C1-B60E-43A5-AB91-838A1FC2BC6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5091" y="1372596"/>
            <a:ext cx="9455500" cy="548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9965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783AD08-51E4-47D1-9F0E-2119D9B88A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45381" y="1606694"/>
            <a:ext cx="4146620" cy="31099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89535D7-6602-4B1A-A073-7CFD74D58D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592474"/>
            <a:ext cx="7945495" cy="4265525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xmlns="" id="{124DC064-9675-4AC4-A468-B46B8D2E8E97}"/>
              </a:ext>
            </a:extLst>
          </p:cNvPr>
          <p:cNvSpPr txBox="1">
            <a:spLocks/>
          </p:cNvSpPr>
          <p:nvPr/>
        </p:nvSpPr>
        <p:spPr>
          <a:xfrm>
            <a:off x="0" y="3391"/>
            <a:ext cx="12192000" cy="1325563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 b="1" dirty="0">
                <a:solidFill>
                  <a:srgbClr val="FFFF00"/>
                </a:solidFill>
              </a:rPr>
              <a:t>Impact of tweets</a:t>
            </a:r>
          </a:p>
        </p:txBody>
      </p:sp>
    </p:spTree>
    <p:extLst>
      <p:ext uri="{BB962C8B-B14F-4D97-AF65-F5344CB8AC3E}">
        <p14:creationId xmlns:p14="http://schemas.microsoft.com/office/powerpoint/2010/main" xmlns="" val="3377113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583769-A19B-4D80-9A03-91428CF08B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3228" y="1493280"/>
            <a:ext cx="3502137" cy="26266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9C81CD-03E4-43F2-A303-8909D345799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1021" y="1433523"/>
            <a:ext cx="4108852" cy="2939098"/>
          </a:xfrm>
          <a:prstGeom prst="rect">
            <a:avLst/>
          </a:prstGeom>
        </p:spPr>
      </p:pic>
      <p:sp>
        <p:nvSpPr>
          <p:cNvPr id="9" name="Title 7">
            <a:extLst>
              <a:ext uri="{FF2B5EF4-FFF2-40B4-BE49-F238E27FC236}">
                <a16:creationId xmlns:a16="http://schemas.microsoft.com/office/drawing/2014/main" xmlns="" id="{AE1DED10-2FD8-4AEE-AFA8-FCFF9B5844F5}"/>
              </a:ext>
            </a:extLst>
          </p:cNvPr>
          <p:cNvSpPr txBox="1">
            <a:spLocks/>
          </p:cNvSpPr>
          <p:nvPr/>
        </p:nvSpPr>
        <p:spPr>
          <a:xfrm>
            <a:off x="0" y="3391"/>
            <a:ext cx="12192000" cy="1325563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 b="1" dirty="0">
                <a:solidFill>
                  <a:srgbClr val="FFFF00"/>
                </a:solidFill>
              </a:rPr>
              <a:t>Lasting impact: beyond #</a:t>
            </a:r>
            <a:r>
              <a:rPr lang="en-GB" sz="6000" b="1" dirty="0" err="1">
                <a:solidFill>
                  <a:srgbClr val="FFFF00"/>
                </a:solidFill>
              </a:rPr>
              <a:t>ScotPublicHealth</a:t>
            </a:r>
            <a:endParaRPr lang="en-GB" sz="6000" b="1" dirty="0">
              <a:solidFill>
                <a:srgbClr val="FFFF00"/>
              </a:solidFill>
            </a:endParaRPr>
          </a:p>
        </p:txBody>
      </p:sp>
      <p:pic>
        <p:nvPicPr>
          <p:cNvPr id="2050" name="Picture 2" descr="https://pbs.twimg.com/media/DJTsfxIVoAAEKaE.jpg">
            <a:extLst>
              <a:ext uri="{FF2B5EF4-FFF2-40B4-BE49-F238E27FC236}">
                <a16:creationId xmlns:a16="http://schemas.microsoft.com/office/drawing/2014/main" xmlns="" id="{D53C8CAB-12F1-4BB7-AEAA-156D38926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228" y="4372621"/>
            <a:ext cx="3582138" cy="232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cotpublichealthdotcom.files.wordpress.com/2016/11/hundertwasser_06.jpg?w=498">
            <a:extLst>
              <a:ext uri="{FF2B5EF4-FFF2-40B4-BE49-F238E27FC236}">
                <a16:creationId xmlns:a16="http://schemas.microsoft.com/office/drawing/2014/main" xmlns="" id="{3690D109-479F-45C3-B2F8-A689763BD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6054" y="4496534"/>
            <a:ext cx="3038786" cy="236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03ACF43-A441-425D-A761-4264DB07768F}"/>
              </a:ext>
            </a:extLst>
          </p:cNvPr>
          <p:cNvSpPr txBox="1"/>
          <p:nvPr/>
        </p:nvSpPr>
        <p:spPr>
          <a:xfrm>
            <a:off x="4666593" y="2175641"/>
            <a:ext cx="2848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Have used methods learnt, and networks developed through this work to disseminate Scottish Public Health work widely – in conferences &amp; advocacy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C9BE173-1D53-4AF6-BA37-94656023A38A}"/>
              </a:ext>
            </a:extLst>
          </p:cNvPr>
          <p:cNvSpPr txBox="1"/>
          <p:nvPr/>
        </p:nvSpPr>
        <p:spPr>
          <a:xfrm>
            <a:off x="4671849" y="4545719"/>
            <a:ext cx="28483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 have refined social network analysis techniques to look at conferences &amp; public health awareness campaigns</a:t>
            </a:r>
          </a:p>
          <a:p>
            <a:r>
              <a:rPr lang="en-GB" dirty="0"/>
              <a:t>Method even reached the front cover of the BMJ (9 Sep 2017)</a:t>
            </a:r>
          </a:p>
        </p:txBody>
      </p:sp>
    </p:spTree>
    <p:extLst>
      <p:ext uri="{BB962C8B-B14F-4D97-AF65-F5344CB8AC3E}">
        <p14:creationId xmlns:p14="http://schemas.microsoft.com/office/powerpoint/2010/main" xmlns="" val="938609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35CFDB-8D59-4820-AA6B-02FBF29C6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We have executed, studied and published a national approach to improving quality and impact of public health tweeting</a:t>
            </a:r>
          </a:p>
          <a:p>
            <a:r>
              <a:rPr lang="en-GB" dirty="0"/>
              <a:t>General Public Health tweeting in Scotland has improved (quality &amp; impact), but conference tweeting not so much (national conference)</a:t>
            </a:r>
          </a:p>
          <a:p>
            <a:r>
              <a:rPr lang="en-GB" dirty="0"/>
              <a:t>There are wider benefits to understanding how Twitter works</a:t>
            </a:r>
          </a:p>
          <a:p>
            <a:r>
              <a:rPr lang="en-GB" dirty="0"/>
              <a:t>In addition to “networking”, “learning” and “broadcasting”, I would add “analysing” to Public Health functions on Twitter</a:t>
            </a:r>
          </a:p>
          <a:p>
            <a:r>
              <a:rPr lang="en-GB" dirty="0"/>
              <a:t>JPH: </a:t>
            </a:r>
            <a:r>
              <a:rPr lang="en-GB" dirty="0">
                <a:hlinkClick r:id="rId2"/>
              </a:rPr>
              <a:t>https://academic.oup.com/jpubhealth/article-abstract/doi/10.1093/pubmed/fdx066/3862396/Improving-the-quality-and-impact-of-public-health</a:t>
            </a:r>
            <a:r>
              <a:rPr lang="en-GB" dirty="0"/>
              <a:t> </a:t>
            </a:r>
          </a:p>
          <a:p>
            <a:r>
              <a:rPr lang="en-GB" dirty="0"/>
              <a:t>Blog: </a:t>
            </a:r>
            <a:r>
              <a:rPr lang="en-GB" dirty="0">
                <a:hlinkClick r:id="rId3"/>
              </a:rPr>
              <a:t>www.scotpublichealth.com</a:t>
            </a:r>
            <a:r>
              <a:rPr lang="en-GB" dirty="0"/>
              <a:t> </a:t>
            </a: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xmlns="" id="{29A414BF-141F-4587-AE73-ED47FD451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91"/>
            <a:ext cx="12192000" cy="1325563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GB" sz="6000" b="1" dirty="0">
                <a:solidFill>
                  <a:srgbClr val="FFFF00"/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xmlns="" val="2392952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267</Words>
  <Application>Microsoft Office PowerPoint</Application>
  <PresentationFormat>Custom</PresentationFormat>
  <Paragraphs>33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Improving the quality and impact of public health tweeting in Scotland: #ScotPublicHealth  For #EPHStockholm, Nov 2017</vt:lpstr>
      <vt:lpstr>Slide 2</vt:lpstr>
      <vt:lpstr>Purpose of this study</vt:lpstr>
      <vt:lpstr>Assessing quality of tweets</vt:lpstr>
      <vt:lpstr>Slide 5</vt:lpstr>
      <vt:lpstr>Slide 6</vt:lpstr>
      <vt:lpstr>Slide 7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the quality and impact of public health tweeting in Scotland: #ScotPublicHealth</dc:title>
  <dc:creator>Graham Mackenzie</dc:creator>
  <cp:lastModifiedBy>Graham MacKenzie</cp:lastModifiedBy>
  <cp:revision>37</cp:revision>
  <dcterms:created xsi:type="dcterms:W3CDTF">2017-10-15T21:45:43Z</dcterms:created>
  <dcterms:modified xsi:type="dcterms:W3CDTF">2017-12-01T13:31:56Z</dcterms:modified>
</cp:coreProperties>
</file>