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65" r:id="rId2"/>
    <p:sldId id="256" r:id="rId3"/>
    <p:sldId id="267" r:id="rId4"/>
    <p:sldId id="257" r:id="rId5"/>
    <p:sldId id="258" r:id="rId6"/>
    <p:sldId id="259" r:id="rId7"/>
    <p:sldId id="260" r:id="rId8"/>
    <p:sldId id="261" r:id="rId9"/>
    <p:sldId id="262" r:id="rId10"/>
    <p:sldId id="264" r:id="rId11"/>
    <p:sldId id="268" r:id="rId12"/>
    <p:sldId id="269" r:id="rId13"/>
    <p:sldId id="271" r:id="rId14"/>
    <p:sldId id="283" r:id="rId15"/>
    <p:sldId id="286" r:id="rId16"/>
    <p:sldId id="284" r:id="rId17"/>
    <p:sldId id="272" r:id="rId18"/>
    <p:sldId id="282" r:id="rId19"/>
    <p:sldId id="280" r:id="rId20"/>
    <p:sldId id="281" r:id="rId21"/>
    <p:sldId id="278" r:id="rId22"/>
    <p:sldId id="279" r:id="rId23"/>
    <p:sldId id="275" r:id="rId24"/>
    <p:sldId id="285" r:id="rId25"/>
    <p:sldId id="266" r:id="rId26"/>
    <p:sldId id="274" r:id="rId27"/>
    <p:sldId id="273" r:id="rId28"/>
    <p:sldId id="270" r:id="rId29"/>
    <p:sldId id="276" r:id="rId30"/>
    <p:sldId id="263" r:id="rId31"/>
    <p:sldId id="277" r:id="rId32"/>
    <p:sldId id="28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0" autoAdjust="0"/>
    <p:restoredTop sz="94660"/>
  </p:normalViewPr>
  <p:slideViewPr>
    <p:cSldViewPr snapToGrid="0">
      <p:cViewPr varScale="1">
        <p:scale>
          <a:sx n="89" d="100"/>
          <a:sy n="89" d="100"/>
        </p:scale>
        <p:origin x="103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D406C9-BFB3-4566-B657-8200FF77B927}" type="datetimeFigureOut">
              <a:rPr lang="en-GB" smtClean="0"/>
              <a:t>19/04/2017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EA3935-460A-4B58-87DF-6849F9553EC0}" type="slidenum">
              <a:rPr lang="en-GB" smtClean="0"/>
              <a:t>‹#›</a:t>
            </a:fld>
            <a:endParaRPr lang="en-GB"/>
          </a:p>
        </p:txBody>
      </p:sp>
    </p:spTree>
    <p:extLst>
      <p:ext uri="{BB962C8B-B14F-4D97-AF65-F5344CB8AC3E}">
        <p14:creationId xmlns:p14="http://schemas.microsoft.com/office/powerpoint/2010/main" val="3632820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starting slide for reflection and feedback </a:t>
            </a:r>
          </a:p>
          <a:p>
            <a:r>
              <a:rPr lang="en-GB" dirty="0"/>
              <a:t>Looking for some feedback about recent news stories about diesel, NOx and particulate matter and health, and inequalities</a:t>
            </a:r>
          </a:p>
        </p:txBody>
      </p:sp>
      <p:sp>
        <p:nvSpPr>
          <p:cNvPr id="4" name="Slide Number Placeholder 3"/>
          <p:cNvSpPr>
            <a:spLocks noGrp="1"/>
          </p:cNvSpPr>
          <p:nvPr>
            <p:ph type="sldNum" sz="quarter" idx="10"/>
          </p:nvPr>
        </p:nvSpPr>
        <p:spPr/>
        <p:txBody>
          <a:bodyPr/>
          <a:lstStyle/>
          <a:p>
            <a:fld id="{75EA3935-460A-4B58-87DF-6849F9553EC0}" type="slidenum">
              <a:rPr lang="en-GB" smtClean="0"/>
              <a:t>2</a:t>
            </a:fld>
            <a:endParaRPr lang="en-GB"/>
          </a:p>
        </p:txBody>
      </p:sp>
    </p:spTree>
    <p:extLst>
      <p:ext uri="{BB962C8B-B14F-4D97-AF65-F5344CB8AC3E}">
        <p14:creationId xmlns:p14="http://schemas.microsoft.com/office/powerpoint/2010/main" val="575829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 opportunity to introduce time, place and person framework for epidemiology – using next few slides to evidence points for air pollution, before moving on to Bradford Hill’s criteria</a:t>
            </a:r>
          </a:p>
        </p:txBody>
      </p:sp>
      <p:sp>
        <p:nvSpPr>
          <p:cNvPr id="4" name="Slide Number Placeholder 3"/>
          <p:cNvSpPr>
            <a:spLocks noGrp="1"/>
          </p:cNvSpPr>
          <p:nvPr>
            <p:ph type="sldNum" sz="quarter" idx="10"/>
          </p:nvPr>
        </p:nvSpPr>
        <p:spPr/>
        <p:txBody>
          <a:bodyPr/>
          <a:lstStyle/>
          <a:p>
            <a:fld id="{75EA3935-460A-4B58-87DF-6849F9553EC0}" type="slidenum">
              <a:rPr lang="en-GB" smtClean="0"/>
              <a:t>3</a:t>
            </a:fld>
            <a:endParaRPr lang="en-GB"/>
          </a:p>
        </p:txBody>
      </p:sp>
    </p:spTree>
    <p:extLst>
      <p:ext uri="{BB962C8B-B14F-4D97-AF65-F5344CB8AC3E}">
        <p14:creationId xmlns:p14="http://schemas.microsoft.com/office/powerpoint/2010/main" val="3802319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Air pollution has wide effects, with clear dose response</a:t>
            </a:r>
          </a:p>
        </p:txBody>
      </p:sp>
      <p:sp>
        <p:nvSpPr>
          <p:cNvPr id="4" name="Slide Number Placeholder 3"/>
          <p:cNvSpPr>
            <a:spLocks noGrp="1"/>
          </p:cNvSpPr>
          <p:nvPr>
            <p:ph type="sldNum" sz="quarter" idx="10"/>
          </p:nvPr>
        </p:nvSpPr>
        <p:spPr/>
        <p:txBody>
          <a:bodyPr/>
          <a:lstStyle/>
          <a:p>
            <a:fld id="{75EA3935-460A-4B58-87DF-6849F9553EC0}" type="slidenum">
              <a:rPr lang="en-GB" smtClean="0"/>
              <a:t>4</a:t>
            </a:fld>
            <a:endParaRPr lang="en-GB"/>
          </a:p>
        </p:txBody>
      </p:sp>
    </p:spTree>
    <p:extLst>
      <p:ext uri="{BB962C8B-B14F-4D97-AF65-F5344CB8AC3E}">
        <p14:creationId xmlns:p14="http://schemas.microsoft.com/office/powerpoint/2010/main" val="495727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Air pollution is a leading cause of ill health globally</a:t>
            </a:r>
          </a:p>
        </p:txBody>
      </p:sp>
      <p:sp>
        <p:nvSpPr>
          <p:cNvPr id="4" name="Slide Number Placeholder 3"/>
          <p:cNvSpPr>
            <a:spLocks noGrp="1"/>
          </p:cNvSpPr>
          <p:nvPr>
            <p:ph type="sldNum" sz="quarter" idx="10"/>
          </p:nvPr>
        </p:nvSpPr>
        <p:spPr/>
        <p:txBody>
          <a:bodyPr/>
          <a:lstStyle/>
          <a:p>
            <a:fld id="{75EA3935-460A-4B58-87DF-6849F9553EC0}" type="slidenum">
              <a:rPr lang="en-GB" smtClean="0"/>
              <a:t>5</a:t>
            </a:fld>
            <a:endParaRPr lang="en-GB"/>
          </a:p>
        </p:txBody>
      </p:sp>
    </p:spTree>
    <p:extLst>
      <p:ext uri="{BB962C8B-B14F-4D97-AF65-F5344CB8AC3E}">
        <p14:creationId xmlns:p14="http://schemas.microsoft.com/office/powerpoint/2010/main" val="1955411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impact of air pollution appears to be increasing – what else would you want to know</a:t>
            </a:r>
          </a:p>
        </p:txBody>
      </p:sp>
      <p:sp>
        <p:nvSpPr>
          <p:cNvPr id="4" name="Slide Number Placeholder 3"/>
          <p:cNvSpPr>
            <a:spLocks noGrp="1"/>
          </p:cNvSpPr>
          <p:nvPr>
            <p:ph type="sldNum" sz="quarter" idx="10"/>
          </p:nvPr>
        </p:nvSpPr>
        <p:spPr/>
        <p:txBody>
          <a:bodyPr/>
          <a:lstStyle/>
          <a:p>
            <a:fld id="{75EA3935-460A-4B58-87DF-6849F9553EC0}" type="slidenum">
              <a:rPr lang="en-GB" smtClean="0"/>
              <a:t>6</a:t>
            </a:fld>
            <a:endParaRPr lang="en-GB"/>
          </a:p>
        </p:txBody>
      </p:sp>
    </p:spTree>
    <p:extLst>
      <p:ext uri="{BB962C8B-B14F-4D97-AF65-F5344CB8AC3E}">
        <p14:creationId xmlns:p14="http://schemas.microsoft.com/office/powerpoint/2010/main" val="3747198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many worse places for deaths caused by particulate matter, but that doesn’t mean that we should be complacent</a:t>
            </a:r>
          </a:p>
        </p:txBody>
      </p:sp>
      <p:sp>
        <p:nvSpPr>
          <p:cNvPr id="4" name="Slide Number Placeholder 3"/>
          <p:cNvSpPr>
            <a:spLocks noGrp="1"/>
          </p:cNvSpPr>
          <p:nvPr>
            <p:ph type="sldNum" sz="quarter" idx="10"/>
          </p:nvPr>
        </p:nvSpPr>
        <p:spPr/>
        <p:txBody>
          <a:bodyPr/>
          <a:lstStyle/>
          <a:p>
            <a:fld id="{75EA3935-460A-4B58-87DF-6849F9553EC0}" type="slidenum">
              <a:rPr lang="en-GB" smtClean="0"/>
              <a:t>7</a:t>
            </a:fld>
            <a:endParaRPr lang="en-GB"/>
          </a:p>
        </p:txBody>
      </p:sp>
    </p:spTree>
    <p:extLst>
      <p:ext uri="{BB962C8B-B14F-4D97-AF65-F5344CB8AC3E}">
        <p14:creationId xmlns:p14="http://schemas.microsoft.com/office/powerpoint/2010/main" val="3309587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Look at massive variation when looking at data at small area level</a:t>
            </a:r>
          </a:p>
        </p:txBody>
      </p:sp>
      <p:sp>
        <p:nvSpPr>
          <p:cNvPr id="4" name="Slide Number Placeholder 3"/>
          <p:cNvSpPr>
            <a:spLocks noGrp="1"/>
          </p:cNvSpPr>
          <p:nvPr>
            <p:ph type="sldNum" sz="quarter" idx="10"/>
          </p:nvPr>
        </p:nvSpPr>
        <p:spPr/>
        <p:txBody>
          <a:bodyPr/>
          <a:lstStyle/>
          <a:p>
            <a:fld id="{75EA3935-460A-4B58-87DF-6849F9553EC0}" type="slidenum">
              <a:rPr lang="en-GB" smtClean="0"/>
              <a:t>8</a:t>
            </a:fld>
            <a:endParaRPr lang="en-GB"/>
          </a:p>
        </p:txBody>
      </p:sp>
    </p:spTree>
    <p:extLst>
      <p:ext uri="{BB962C8B-B14F-4D97-AF65-F5344CB8AC3E}">
        <p14:creationId xmlns:p14="http://schemas.microsoft.com/office/powerpoint/2010/main" val="2827878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figures around BBC Broadcasting House, London</a:t>
            </a:r>
          </a:p>
        </p:txBody>
      </p:sp>
      <p:sp>
        <p:nvSpPr>
          <p:cNvPr id="4" name="Slide Number Placeholder 3"/>
          <p:cNvSpPr>
            <a:spLocks noGrp="1"/>
          </p:cNvSpPr>
          <p:nvPr>
            <p:ph type="sldNum" sz="quarter" idx="10"/>
          </p:nvPr>
        </p:nvSpPr>
        <p:spPr/>
        <p:txBody>
          <a:bodyPr/>
          <a:lstStyle/>
          <a:p>
            <a:fld id="{75EA3935-460A-4B58-87DF-6849F9553EC0}" type="slidenum">
              <a:rPr lang="en-GB" smtClean="0"/>
              <a:t>9</a:t>
            </a:fld>
            <a:endParaRPr lang="en-GB"/>
          </a:p>
        </p:txBody>
      </p:sp>
    </p:spTree>
    <p:extLst>
      <p:ext uri="{BB962C8B-B14F-4D97-AF65-F5344CB8AC3E}">
        <p14:creationId xmlns:p14="http://schemas.microsoft.com/office/powerpoint/2010/main" val="373542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Reflect on the previous slides in light of Bradford Hill’s criteria. Then move on to describe where these criteria came from (next two slides)</a:t>
            </a:r>
          </a:p>
        </p:txBody>
      </p:sp>
      <p:sp>
        <p:nvSpPr>
          <p:cNvPr id="4" name="Slide Number Placeholder 3"/>
          <p:cNvSpPr>
            <a:spLocks noGrp="1"/>
          </p:cNvSpPr>
          <p:nvPr>
            <p:ph type="sldNum" sz="quarter" idx="10"/>
          </p:nvPr>
        </p:nvSpPr>
        <p:spPr/>
        <p:txBody>
          <a:bodyPr/>
          <a:lstStyle/>
          <a:p>
            <a:fld id="{75EA3935-460A-4B58-87DF-6849F9553EC0}" type="slidenum">
              <a:rPr lang="en-GB" smtClean="0"/>
              <a:t>10</a:t>
            </a:fld>
            <a:endParaRPr lang="en-GB"/>
          </a:p>
        </p:txBody>
      </p:sp>
    </p:spTree>
    <p:extLst>
      <p:ext uri="{BB962C8B-B14F-4D97-AF65-F5344CB8AC3E}">
        <p14:creationId xmlns:p14="http://schemas.microsoft.com/office/powerpoint/2010/main" val="721519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quick explanation of case control studies, with reflections on why this is less powerful than prospective studies (see temporality on previous slide)</a:t>
            </a:r>
          </a:p>
        </p:txBody>
      </p:sp>
      <p:sp>
        <p:nvSpPr>
          <p:cNvPr id="4" name="Slide Number Placeholder 3"/>
          <p:cNvSpPr>
            <a:spLocks noGrp="1"/>
          </p:cNvSpPr>
          <p:nvPr>
            <p:ph type="sldNum" sz="quarter" idx="10"/>
          </p:nvPr>
        </p:nvSpPr>
        <p:spPr/>
        <p:txBody>
          <a:bodyPr/>
          <a:lstStyle/>
          <a:p>
            <a:fld id="{75EA3935-460A-4B58-87DF-6849F9553EC0}" type="slidenum">
              <a:rPr lang="en-GB" smtClean="0"/>
              <a:t>11</a:t>
            </a:fld>
            <a:endParaRPr lang="en-GB"/>
          </a:p>
        </p:txBody>
      </p:sp>
    </p:spTree>
    <p:extLst>
      <p:ext uri="{BB962C8B-B14F-4D97-AF65-F5344CB8AC3E}">
        <p14:creationId xmlns:p14="http://schemas.microsoft.com/office/powerpoint/2010/main" val="215196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quick skip through cohort studies</a:t>
            </a:r>
          </a:p>
        </p:txBody>
      </p:sp>
      <p:sp>
        <p:nvSpPr>
          <p:cNvPr id="4" name="Slide Number Placeholder 3"/>
          <p:cNvSpPr>
            <a:spLocks noGrp="1"/>
          </p:cNvSpPr>
          <p:nvPr>
            <p:ph type="sldNum" sz="quarter" idx="10"/>
          </p:nvPr>
        </p:nvSpPr>
        <p:spPr/>
        <p:txBody>
          <a:bodyPr/>
          <a:lstStyle/>
          <a:p>
            <a:fld id="{75EA3935-460A-4B58-87DF-6849F9553EC0}" type="slidenum">
              <a:rPr lang="en-GB" smtClean="0"/>
              <a:t>12</a:t>
            </a:fld>
            <a:endParaRPr lang="en-GB"/>
          </a:p>
        </p:txBody>
      </p:sp>
    </p:spTree>
    <p:extLst>
      <p:ext uri="{BB962C8B-B14F-4D97-AF65-F5344CB8AC3E}">
        <p14:creationId xmlns:p14="http://schemas.microsoft.com/office/powerpoint/2010/main" val="453118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 excellent free resource for further reading</a:t>
            </a:r>
          </a:p>
        </p:txBody>
      </p:sp>
      <p:sp>
        <p:nvSpPr>
          <p:cNvPr id="4" name="Slide Number Placeholder 3"/>
          <p:cNvSpPr>
            <a:spLocks noGrp="1"/>
          </p:cNvSpPr>
          <p:nvPr>
            <p:ph type="sldNum" sz="quarter" idx="10"/>
          </p:nvPr>
        </p:nvSpPr>
        <p:spPr/>
        <p:txBody>
          <a:bodyPr/>
          <a:lstStyle/>
          <a:p>
            <a:fld id="{75EA3935-460A-4B58-87DF-6849F9553EC0}" type="slidenum">
              <a:rPr lang="en-GB" smtClean="0"/>
              <a:t>13</a:t>
            </a:fld>
            <a:endParaRPr lang="en-GB"/>
          </a:p>
        </p:txBody>
      </p:sp>
    </p:spTree>
    <p:extLst>
      <p:ext uri="{BB962C8B-B14F-4D97-AF65-F5344CB8AC3E}">
        <p14:creationId xmlns:p14="http://schemas.microsoft.com/office/powerpoint/2010/main" val="1964128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Personal experience will give us insights into what we want to improve, but may not even influence our own family’s behaviour let alone that of patients and public</a:t>
            </a:r>
          </a:p>
        </p:txBody>
      </p:sp>
      <p:sp>
        <p:nvSpPr>
          <p:cNvPr id="4" name="Slide Number Placeholder 3"/>
          <p:cNvSpPr>
            <a:spLocks noGrp="1"/>
          </p:cNvSpPr>
          <p:nvPr>
            <p:ph type="sldNum" sz="quarter" idx="10"/>
          </p:nvPr>
        </p:nvSpPr>
        <p:spPr/>
        <p:txBody>
          <a:bodyPr/>
          <a:lstStyle/>
          <a:p>
            <a:fld id="{75EA3935-460A-4B58-87DF-6849F9553EC0}" type="slidenum">
              <a:rPr lang="en-GB" smtClean="0"/>
              <a:t>15</a:t>
            </a:fld>
            <a:endParaRPr lang="en-GB"/>
          </a:p>
        </p:txBody>
      </p:sp>
    </p:spTree>
    <p:extLst>
      <p:ext uri="{BB962C8B-B14F-4D97-AF65-F5344CB8AC3E}">
        <p14:creationId xmlns:p14="http://schemas.microsoft.com/office/powerpoint/2010/main" val="32994517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a:r>
          </a:p>
        </p:txBody>
      </p:sp>
      <p:sp>
        <p:nvSpPr>
          <p:cNvPr id="4" name="Slide Number Placeholder 3"/>
          <p:cNvSpPr>
            <a:spLocks noGrp="1"/>
          </p:cNvSpPr>
          <p:nvPr>
            <p:ph type="sldNum" sz="quarter" idx="10"/>
          </p:nvPr>
        </p:nvSpPr>
        <p:spPr/>
        <p:txBody>
          <a:bodyPr/>
          <a:lstStyle/>
          <a:p>
            <a:fld id="{75EA3935-460A-4B58-87DF-6849F9553EC0}" type="slidenum">
              <a:rPr lang="en-GB" smtClean="0"/>
              <a:t>16</a:t>
            </a:fld>
            <a:endParaRPr lang="en-GB"/>
          </a:p>
        </p:txBody>
      </p:sp>
    </p:spTree>
    <p:extLst>
      <p:ext uri="{BB962C8B-B14F-4D97-AF65-F5344CB8AC3E}">
        <p14:creationId xmlns:p14="http://schemas.microsoft.com/office/powerpoint/2010/main" val="3359128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Reflect on reasons why it took so long to go from Doll and Bradford Hill’s classic studies to ban on smoking in enclosed public places</a:t>
            </a:r>
          </a:p>
        </p:txBody>
      </p:sp>
      <p:sp>
        <p:nvSpPr>
          <p:cNvPr id="4" name="Slide Number Placeholder 3"/>
          <p:cNvSpPr>
            <a:spLocks noGrp="1"/>
          </p:cNvSpPr>
          <p:nvPr>
            <p:ph type="sldNum" sz="quarter" idx="10"/>
          </p:nvPr>
        </p:nvSpPr>
        <p:spPr/>
        <p:txBody>
          <a:bodyPr/>
          <a:lstStyle/>
          <a:p>
            <a:fld id="{75EA3935-460A-4B58-87DF-6849F9553EC0}" type="slidenum">
              <a:rPr lang="en-GB" smtClean="0"/>
              <a:t>17</a:t>
            </a:fld>
            <a:endParaRPr lang="en-GB"/>
          </a:p>
        </p:txBody>
      </p:sp>
    </p:spTree>
    <p:extLst>
      <p:ext uri="{BB962C8B-B14F-4D97-AF65-F5344CB8AC3E}">
        <p14:creationId xmlns:p14="http://schemas.microsoft.com/office/powerpoint/2010/main" val="424738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LOPK is a theory of management that provides a framework of thought and action for any leader wishing to transform or improve their team or organisation and consists of four components, or 'lenses' through which to view the world simultaneously</a:t>
            </a:r>
            <a:endParaRPr lang="en-GB" dirty="0"/>
          </a:p>
        </p:txBody>
      </p:sp>
      <p:sp>
        <p:nvSpPr>
          <p:cNvPr id="4" name="Slide Number Placeholder 3"/>
          <p:cNvSpPr>
            <a:spLocks noGrp="1"/>
          </p:cNvSpPr>
          <p:nvPr>
            <p:ph type="sldNum" sz="quarter" idx="10"/>
          </p:nvPr>
        </p:nvSpPr>
        <p:spPr/>
        <p:txBody>
          <a:bodyPr/>
          <a:lstStyle/>
          <a:p>
            <a:fld id="{75EA3935-460A-4B58-87DF-6849F9553EC0}" type="slidenum">
              <a:rPr lang="en-GB" smtClean="0"/>
              <a:t>18</a:t>
            </a:fld>
            <a:endParaRPr lang="en-GB"/>
          </a:p>
        </p:txBody>
      </p:sp>
    </p:spTree>
    <p:extLst>
      <p:ext uri="{BB962C8B-B14F-4D97-AF65-F5344CB8AC3E}">
        <p14:creationId xmlns:p14="http://schemas.microsoft.com/office/powerpoint/2010/main" val="40479844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Move on to introduce some key concepts around inequalities – here gap and gradient</a:t>
            </a:r>
          </a:p>
        </p:txBody>
      </p:sp>
      <p:sp>
        <p:nvSpPr>
          <p:cNvPr id="4" name="Slide Number Placeholder 3"/>
          <p:cNvSpPr>
            <a:spLocks noGrp="1"/>
          </p:cNvSpPr>
          <p:nvPr>
            <p:ph type="sldNum" sz="quarter" idx="10"/>
          </p:nvPr>
        </p:nvSpPr>
        <p:spPr/>
        <p:txBody>
          <a:bodyPr/>
          <a:lstStyle/>
          <a:p>
            <a:fld id="{75EA3935-460A-4B58-87DF-6849F9553EC0}" type="slidenum">
              <a:rPr lang="en-GB" smtClean="0"/>
              <a:t>19</a:t>
            </a:fld>
            <a:endParaRPr lang="en-GB"/>
          </a:p>
        </p:txBody>
      </p:sp>
    </p:spTree>
    <p:extLst>
      <p:ext uri="{BB962C8B-B14F-4D97-AF65-F5344CB8AC3E}">
        <p14:creationId xmlns:p14="http://schemas.microsoft.com/office/powerpoint/2010/main" val="2562815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Marmot Review 2010 introduced two concepts we’ll explore further today – proportionate universalism and lifestyle drift</a:t>
            </a:r>
          </a:p>
        </p:txBody>
      </p:sp>
      <p:sp>
        <p:nvSpPr>
          <p:cNvPr id="4" name="Slide Number Placeholder 3"/>
          <p:cNvSpPr>
            <a:spLocks noGrp="1"/>
          </p:cNvSpPr>
          <p:nvPr>
            <p:ph type="sldNum" sz="quarter" idx="10"/>
          </p:nvPr>
        </p:nvSpPr>
        <p:spPr/>
        <p:txBody>
          <a:bodyPr/>
          <a:lstStyle/>
          <a:p>
            <a:fld id="{75EA3935-460A-4B58-87DF-6849F9553EC0}" type="slidenum">
              <a:rPr lang="en-GB" smtClean="0"/>
              <a:t>20</a:t>
            </a:fld>
            <a:endParaRPr lang="en-GB"/>
          </a:p>
        </p:txBody>
      </p:sp>
    </p:spTree>
    <p:extLst>
      <p:ext uri="{BB962C8B-B14F-4D97-AF65-F5344CB8AC3E}">
        <p14:creationId xmlns:p14="http://schemas.microsoft.com/office/powerpoint/2010/main" val="1821811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Evidence, politics, influence and loss of supranational influence and collaboration</a:t>
            </a:r>
          </a:p>
        </p:txBody>
      </p:sp>
      <p:sp>
        <p:nvSpPr>
          <p:cNvPr id="4" name="Slide Number Placeholder 3"/>
          <p:cNvSpPr>
            <a:spLocks noGrp="1"/>
          </p:cNvSpPr>
          <p:nvPr>
            <p:ph type="sldNum" sz="quarter" idx="10"/>
          </p:nvPr>
        </p:nvSpPr>
        <p:spPr/>
        <p:txBody>
          <a:bodyPr/>
          <a:lstStyle/>
          <a:p>
            <a:fld id="{75EA3935-460A-4B58-87DF-6849F9553EC0}" type="slidenum">
              <a:rPr lang="en-GB" smtClean="0"/>
              <a:t>23</a:t>
            </a:fld>
            <a:endParaRPr lang="en-GB"/>
          </a:p>
        </p:txBody>
      </p:sp>
    </p:spTree>
    <p:extLst>
      <p:ext uri="{BB962C8B-B14F-4D97-AF65-F5344CB8AC3E}">
        <p14:creationId xmlns:p14="http://schemas.microsoft.com/office/powerpoint/2010/main" val="1731254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about alcohol?</a:t>
            </a:r>
          </a:p>
        </p:txBody>
      </p:sp>
      <p:sp>
        <p:nvSpPr>
          <p:cNvPr id="4" name="Slide Number Placeholder 3"/>
          <p:cNvSpPr>
            <a:spLocks noGrp="1"/>
          </p:cNvSpPr>
          <p:nvPr>
            <p:ph type="sldNum" sz="quarter" idx="10"/>
          </p:nvPr>
        </p:nvSpPr>
        <p:spPr/>
        <p:txBody>
          <a:bodyPr/>
          <a:lstStyle/>
          <a:p>
            <a:fld id="{75EA3935-460A-4B58-87DF-6849F9553EC0}" type="slidenum">
              <a:rPr lang="en-GB" smtClean="0"/>
              <a:t>25</a:t>
            </a:fld>
            <a:endParaRPr lang="en-GB"/>
          </a:p>
        </p:txBody>
      </p:sp>
    </p:spTree>
    <p:extLst>
      <p:ext uri="{BB962C8B-B14F-4D97-AF65-F5344CB8AC3E}">
        <p14:creationId xmlns:p14="http://schemas.microsoft.com/office/powerpoint/2010/main" val="35389206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Is public ready for further population level measures?</a:t>
            </a:r>
          </a:p>
        </p:txBody>
      </p:sp>
      <p:sp>
        <p:nvSpPr>
          <p:cNvPr id="4" name="Slide Number Placeholder 3"/>
          <p:cNvSpPr>
            <a:spLocks noGrp="1"/>
          </p:cNvSpPr>
          <p:nvPr>
            <p:ph type="sldNum" sz="quarter" idx="10"/>
          </p:nvPr>
        </p:nvSpPr>
        <p:spPr/>
        <p:txBody>
          <a:bodyPr/>
          <a:lstStyle/>
          <a:p>
            <a:fld id="{75EA3935-460A-4B58-87DF-6849F9553EC0}" type="slidenum">
              <a:rPr lang="en-GB" smtClean="0"/>
              <a:t>26</a:t>
            </a:fld>
            <a:endParaRPr lang="en-GB"/>
          </a:p>
        </p:txBody>
      </p:sp>
    </p:spTree>
    <p:extLst>
      <p:ext uri="{BB962C8B-B14F-4D97-AF65-F5344CB8AC3E}">
        <p14:creationId xmlns:p14="http://schemas.microsoft.com/office/powerpoint/2010/main" val="17955392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Describe epidemiology, asking re TPP (time, place, person)</a:t>
            </a:r>
          </a:p>
        </p:txBody>
      </p:sp>
      <p:sp>
        <p:nvSpPr>
          <p:cNvPr id="4" name="Slide Number Placeholder 3"/>
          <p:cNvSpPr>
            <a:spLocks noGrp="1"/>
          </p:cNvSpPr>
          <p:nvPr>
            <p:ph type="sldNum" sz="quarter" idx="10"/>
          </p:nvPr>
        </p:nvSpPr>
        <p:spPr/>
        <p:txBody>
          <a:bodyPr/>
          <a:lstStyle/>
          <a:p>
            <a:fld id="{75EA3935-460A-4B58-87DF-6849F9553EC0}" type="slidenum">
              <a:rPr lang="en-GB" smtClean="0"/>
              <a:t>27</a:t>
            </a:fld>
            <a:endParaRPr lang="en-GB"/>
          </a:p>
        </p:txBody>
      </p:sp>
    </p:spTree>
    <p:extLst>
      <p:ext uri="{BB962C8B-B14F-4D97-AF65-F5344CB8AC3E}">
        <p14:creationId xmlns:p14="http://schemas.microsoft.com/office/powerpoint/2010/main" val="3340965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Simon and Ann </a:t>
            </a:r>
            <a:r>
              <a:rPr lang="en-GB" dirty="0" err="1"/>
              <a:t>Capewell’s</a:t>
            </a:r>
            <a:r>
              <a:rPr lang="en-GB" dirty="0"/>
              <a:t> SLEAZE factors</a:t>
            </a:r>
          </a:p>
        </p:txBody>
      </p:sp>
      <p:sp>
        <p:nvSpPr>
          <p:cNvPr id="4" name="Slide Number Placeholder 3"/>
          <p:cNvSpPr>
            <a:spLocks noGrp="1"/>
          </p:cNvSpPr>
          <p:nvPr>
            <p:ph type="sldNum" sz="quarter" idx="10"/>
          </p:nvPr>
        </p:nvSpPr>
        <p:spPr/>
        <p:txBody>
          <a:bodyPr/>
          <a:lstStyle/>
          <a:p>
            <a:fld id="{75EA3935-460A-4B58-87DF-6849F9553EC0}" type="slidenum">
              <a:rPr lang="en-GB" smtClean="0"/>
              <a:t>28</a:t>
            </a:fld>
            <a:endParaRPr lang="en-GB"/>
          </a:p>
        </p:txBody>
      </p:sp>
    </p:spTree>
    <p:extLst>
      <p:ext uri="{BB962C8B-B14F-4D97-AF65-F5344CB8AC3E}">
        <p14:creationId xmlns:p14="http://schemas.microsoft.com/office/powerpoint/2010/main" val="29527593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do inequalities and health inequalities fit together?</a:t>
            </a:r>
          </a:p>
        </p:txBody>
      </p:sp>
      <p:sp>
        <p:nvSpPr>
          <p:cNvPr id="4" name="Slide Number Placeholder 3"/>
          <p:cNvSpPr>
            <a:spLocks noGrp="1"/>
          </p:cNvSpPr>
          <p:nvPr>
            <p:ph type="sldNum" sz="quarter" idx="10"/>
          </p:nvPr>
        </p:nvSpPr>
        <p:spPr/>
        <p:txBody>
          <a:bodyPr/>
          <a:lstStyle/>
          <a:p>
            <a:fld id="{75EA3935-460A-4B58-87DF-6849F9553EC0}" type="slidenum">
              <a:rPr lang="en-GB" smtClean="0"/>
              <a:t>30</a:t>
            </a:fld>
            <a:endParaRPr lang="en-GB"/>
          </a:p>
        </p:txBody>
      </p:sp>
    </p:spTree>
    <p:extLst>
      <p:ext uri="{BB962C8B-B14F-4D97-AF65-F5344CB8AC3E}">
        <p14:creationId xmlns:p14="http://schemas.microsoft.com/office/powerpoint/2010/main" val="27433986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 exercise if time, and a framework to consider new topics further</a:t>
            </a:r>
          </a:p>
        </p:txBody>
      </p:sp>
      <p:sp>
        <p:nvSpPr>
          <p:cNvPr id="4" name="Slide Number Placeholder 3"/>
          <p:cNvSpPr>
            <a:spLocks noGrp="1"/>
          </p:cNvSpPr>
          <p:nvPr>
            <p:ph type="sldNum" sz="quarter" idx="10"/>
          </p:nvPr>
        </p:nvSpPr>
        <p:spPr/>
        <p:txBody>
          <a:bodyPr/>
          <a:lstStyle/>
          <a:p>
            <a:fld id="{75EA3935-460A-4B58-87DF-6849F9553EC0}" type="slidenum">
              <a:rPr lang="en-GB" smtClean="0"/>
              <a:t>31</a:t>
            </a:fld>
            <a:endParaRPr lang="en-GB"/>
          </a:p>
        </p:txBody>
      </p:sp>
    </p:spTree>
    <p:extLst>
      <p:ext uri="{BB962C8B-B14F-4D97-AF65-F5344CB8AC3E}">
        <p14:creationId xmlns:p14="http://schemas.microsoft.com/office/powerpoint/2010/main" val="2295122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5629E22-CF75-4533-AF24-E4E1874C80FD}" type="datetimeFigureOut">
              <a:rPr lang="en-GB" smtClean="0"/>
              <a:t>19/04/2017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7003BE-F73B-435F-902D-3D5C86A45E20}" type="slidenum">
              <a:rPr lang="en-GB" smtClean="0"/>
              <a:t>‹#›</a:t>
            </a:fld>
            <a:endParaRPr lang="en-GB"/>
          </a:p>
        </p:txBody>
      </p:sp>
    </p:spTree>
    <p:extLst>
      <p:ext uri="{BB962C8B-B14F-4D97-AF65-F5344CB8AC3E}">
        <p14:creationId xmlns:p14="http://schemas.microsoft.com/office/powerpoint/2010/main" val="286122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5629E22-CF75-4533-AF24-E4E1874C80FD}" type="datetimeFigureOut">
              <a:rPr lang="en-GB" smtClean="0"/>
              <a:t>19/04/2017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7003BE-F73B-435F-902D-3D5C86A45E20}" type="slidenum">
              <a:rPr lang="en-GB" smtClean="0"/>
              <a:t>‹#›</a:t>
            </a:fld>
            <a:endParaRPr lang="en-GB"/>
          </a:p>
        </p:txBody>
      </p:sp>
    </p:spTree>
    <p:extLst>
      <p:ext uri="{BB962C8B-B14F-4D97-AF65-F5344CB8AC3E}">
        <p14:creationId xmlns:p14="http://schemas.microsoft.com/office/powerpoint/2010/main" val="1591312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629E22-CF75-4533-AF24-E4E1874C80FD}" type="datetimeFigureOut">
              <a:rPr lang="en-GB" smtClean="0"/>
              <a:t>19/04/2017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7003BE-F73B-435F-902D-3D5C86A45E20}" type="slidenum">
              <a:rPr lang="en-GB" smtClean="0"/>
              <a:t>‹#›</a:t>
            </a:fld>
            <a:endParaRPr lang="en-GB"/>
          </a:p>
        </p:txBody>
      </p:sp>
    </p:spTree>
    <p:extLst>
      <p:ext uri="{BB962C8B-B14F-4D97-AF65-F5344CB8AC3E}">
        <p14:creationId xmlns:p14="http://schemas.microsoft.com/office/powerpoint/2010/main" val="2581469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5629E22-CF75-4533-AF24-E4E1874C80FD}" type="datetimeFigureOut">
              <a:rPr lang="en-GB" smtClean="0"/>
              <a:t>19/04/2017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7003BE-F73B-435F-902D-3D5C86A45E20}" type="slidenum">
              <a:rPr lang="en-GB" smtClean="0"/>
              <a:t>‹#›</a:t>
            </a:fld>
            <a:endParaRPr lang="en-GB"/>
          </a:p>
        </p:txBody>
      </p:sp>
    </p:spTree>
    <p:extLst>
      <p:ext uri="{BB962C8B-B14F-4D97-AF65-F5344CB8AC3E}">
        <p14:creationId xmlns:p14="http://schemas.microsoft.com/office/powerpoint/2010/main" val="2778895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5629E22-CF75-4533-AF24-E4E1874C80FD}" type="datetimeFigureOut">
              <a:rPr lang="en-GB" smtClean="0"/>
              <a:t>19/04/2017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27003BE-F73B-435F-902D-3D5C86A45E20}" type="slidenum">
              <a:rPr lang="en-GB" smtClean="0"/>
              <a:t>‹#›</a:t>
            </a:fld>
            <a:endParaRPr lang="en-GB"/>
          </a:p>
        </p:txBody>
      </p:sp>
    </p:spTree>
    <p:extLst>
      <p:ext uri="{BB962C8B-B14F-4D97-AF65-F5344CB8AC3E}">
        <p14:creationId xmlns:p14="http://schemas.microsoft.com/office/powerpoint/2010/main" val="3721215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5629E22-CF75-4533-AF24-E4E1874C80FD}" type="datetimeFigureOut">
              <a:rPr lang="en-GB" smtClean="0"/>
              <a:t>19/04/2017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27003BE-F73B-435F-902D-3D5C86A45E20}" type="slidenum">
              <a:rPr lang="en-GB" smtClean="0"/>
              <a:t>‹#›</a:t>
            </a:fld>
            <a:endParaRPr lang="en-GB"/>
          </a:p>
        </p:txBody>
      </p:sp>
    </p:spTree>
    <p:extLst>
      <p:ext uri="{BB962C8B-B14F-4D97-AF65-F5344CB8AC3E}">
        <p14:creationId xmlns:p14="http://schemas.microsoft.com/office/powerpoint/2010/main" val="2355641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629E22-CF75-4533-AF24-E4E1874C80FD}" type="datetimeFigureOut">
              <a:rPr lang="en-GB" smtClean="0"/>
              <a:t>19/04/2017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27003BE-F73B-435F-902D-3D5C86A45E20}" type="slidenum">
              <a:rPr lang="en-GB" smtClean="0"/>
              <a:t>‹#›</a:t>
            </a:fld>
            <a:endParaRPr lang="en-GB"/>
          </a:p>
        </p:txBody>
      </p:sp>
    </p:spTree>
    <p:extLst>
      <p:ext uri="{BB962C8B-B14F-4D97-AF65-F5344CB8AC3E}">
        <p14:creationId xmlns:p14="http://schemas.microsoft.com/office/powerpoint/2010/main" val="2191151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5629E22-CF75-4533-AF24-E4E1874C80FD}" type="datetimeFigureOut">
              <a:rPr lang="en-GB" smtClean="0"/>
              <a:t>19/04/2017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7003BE-F73B-435F-902D-3D5C86A45E20}" type="slidenum">
              <a:rPr lang="en-GB" smtClean="0"/>
              <a:t>‹#›</a:t>
            </a:fld>
            <a:endParaRPr lang="en-GB"/>
          </a:p>
        </p:txBody>
      </p:sp>
    </p:spTree>
    <p:extLst>
      <p:ext uri="{BB962C8B-B14F-4D97-AF65-F5344CB8AC3E}">
        <p14:creationId xmlns:p14="http://schemas.microsoft.com/office/powerpoint/2010/main" val="891429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5629E22-CF75-4533-AF24-E4E1874C80FD}" type="datetimeFigureOut">
              <a:rPr lang="en-GB" smtClean="0"/>
              <a:t>19/04/2017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7003BE-F73B-435F-902D-3D5C86A45E20}" type="slidenum">
              <a:rPr lang="en-GB" smtClean="0"/>
              <a:t>‹#›</a:t>
            </a:fld>
            <a:endParaRPr lang="en-GB"/>
          </a:p>
        </p:txBody>
      </p:sp>
    </p:spTree>
    <p:extLst>
      <p:ext uri="{BB962C8B-B14F-4D97-AF65-F5344CB8AC3E}">
        <p14:creationId xmlns:p14="http://schemas.microsoft.com/office/powerpoint/2010/main" val="2585631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5629E22-CF75-4533-AF24-E4E1874C80FD}" type="datetimeFigureOut">
              <a:rPr lang="en-GB" smtClean="0"/>
              <a:t>19/04/2017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7003BE-F73B-435F-902D-3D5C86A45E20}" type="slidenum">
              <a:rPr lang="en-GB" smtClean="0"/>
              <a:t>‹#›</a:t>
            </a:fld>
            <a:endParaRPr lang="en-GB"/>
          </a:p>
        </p:txBody>
      </p:sp>
    </p:spTree>
    <p:extLst>
      <p:ext uri="{BB962C8B-B14F-4D97-AF65-F5344CB8AC3E}">
        <p14:creationId xmlns:p14="http://schemas.microsoft.com/office/powerpoint/2010/main" val="1155978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5629E22-CF75-4533-AF24-E4E1874C80FD}" type="datetimeFigureOut">
              <a:rPr lang="en-GB" smtClean="0"/>
              <a:t>19/04/2017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7003BE-F73B-435F-902D-3D5C86A45E20}" type="slidenum">
              <a:rPr lang="en-GB" smtClean="0"/>
              <a:t>‹#›</a:t>
            </a:fld>
            <a:endParaRPr lang="en-GB"/>
          </a:p>
        </p:txBody>
      </p:sp>
    </p:spTree>
    <p:extLst>
      <p:ext uri="{BB962C8B-B14F-4D97-AF65-F5344CB8AC3E}">
        <p14:creationId xmlns:p14="http://schemas.microsoft.com/office/powerpoint/2010/main" val="2554779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629E22-CF75-4533-AF24-E4E1874C80FD}" type="datetimeFigureOut">
              <a:rPr lang="en-GB" smtClean="0"/>
              <a:t>19/04/2017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7003BE-F73B-435F-902D-3D5C86A45E20}" type="slidenum">
              <a:rPr lang="en-GB" smtClean="0"/>
              <a:t>‹#›</a:t>
            </a:fld>
            <a:endParaRPr lang="en-GB"/>
          </a:p>
        </p:txBody>
      </p:sp>
    </p:spTree>
    <p:extLst>
      <p:ext uri="{BB962C8B-B14F-4D97-AF65-F5344CB8AC3E}">
        <p14:creationId xmlns:p14="http://schemas.microsoft.com/office/powerpoint/2010/main" val="848358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scotpublichealth.com/"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hyperlink" Target="https://www.ncbi.nlm.nih.gov/pmc/articles/PMC2038856/?page=1"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8" Type="http://schemas.openxmlformats.org/officeDocument/2006/relationships/hyperlink" Target="http://www.bmj.com/content/328/7455/1529" TargetMode="External"/><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instituteofhealthequity.org/projects/fair-society-healthy-lives-the-marmot-review"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hyperlink" Target="http://www.instituteofhealthequity.org/projects/fair-society-healthy-lives-the-marmot-review"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bmj.com/rapid-response/2011/11/03/how-denialism-undermines-public-health-beware-sleaze"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hyperlink" Target="http://www.scotpublichealth.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What is the role of Public Health doctors in tackling contemporary health problems?</a:t>
            </a:r>
          </a:p>
        </p:txBody>
      </p:sp>
      <p:sp>
        <p:nvSpPr>
          <p:cNvPr id="5" name="Text Placeholder 4"/>
          <p:cNvSpPr>
            <a:spLocks noGrp="1"/>
          </p:cNvSpPr>
          <p:nvPr>
            <p:ph type="body" idx="1"/>
          </p:nvPr>
        </p:nvSpPr>
        <p:spPr/>
        <p:txBody>
          <a:bodyPr/>
          <a:lstStyle/>
          <a:p>
            <a:r>
              <a:rPr lang="en-GB" dirty="0"/>
              <a:t>Dr Graham Mackenzie</a:t>
            </a:r>
          </a:p>
          <a:p>
            <a:r>
              <a:rPr lang="en-GB" dirty="0"/>
              <a:t>Consultant in Public Health Medicine, NHS Lothian</a:t>
            </a:r>
          </a:p>
          <a:p>
            <a:r>
              <a:rPr lang="en-GB" dirty="0"/>
              <a:t>@</a:t>
            </a:r>
            <a:r>
              <a:rPr lang="en-GB" dirty="0" err="1"/>
              <a:t>gmacscotland</a:t>
            </a:r>
            <a:r>
              <a:rPr lang="en-GB" dirty="0"/>
              <a:t> on Twitter		</a:t>
            </a:r>
            <a:r>
              <a:rPr lang="en-GB" dirty="0">
                <a:hlinkClick r:id="rId2"/>
              </a:rPr>
              <a:t>www.scotpublichealth.com</a:t>
            </a:r>
            <a:r>
              <a:rPr lang="en-GB" dirty="0"/>
              <a:t> </a:t>
            </a:r>
          </a:p>
        </p:txBody>
      </p:sp>
    </p:spTree>
    <p:extLst>
      <p:ext uri="{BB962C8B-B14F-4D97-AF65-F5344CB8AC3E}">
        <p14:creationId xmlns:p14="http://schemas.microsoft.com/office/powerpoint/2010/main" val="3881296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xhaust Repairs and Exhaust Replacement in Godalm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6533" y="1645923"/>
            <a:ext cx="7447844" cy="497515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title"/>
          </p:nvPr>
        </p:nvSpPr>
        <p:spPr/>
        <p:txBody>
          <a:bodyPr/>
          <a:lstStyle/>
          <a:p>
            <a:r>
              <a:rPr lang="en-GB" dirty="0"/>
              <a:t>Look at this photo</a:t>
            </a:r>
            <a:br>
              <a:rPr lang="en-GB" dirty="0"/>
            </a:br>
            <a:r>
              <a:rPr lang="en-GB" dirty="0"/>
              <a:t>What are your first thoughts?</a:t>
            </a:r>
          </a:p>
        </p:txBody>
      </p:sp>
    </p:spTree>
    <p:extLst>
      <p:ext uri="{BB962C8B-B14F-4D97-AF65-F5344CB8AC3E}">
        <p14:creationId xmlns:p14="http://schemas.microsoft.com/office/powerpoint/2010/main" val="1469391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more would you want to know before taking action on air pollution and health?</a:t>
            </a:r>
          </a:p>
        </p:txBody>
      </p:sp>
      <p:pic>
        <p:nvPicPr>
          <p:cNvPr id="6146" name="Picture 2" descr="Microscope on Samsung Galaxy S8 (revi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8815" y="2894703"/>
            <a:ext cx="3253964" cy="3253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123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868993" y="0"/>
            <a:ext cx="8222902" cy="6581988"/>
          </a:xfrm>
          <a:prstGeom prst="rect">
            <a:avLst/>
          </a:prstGeom>
        </p:spPr>
      </p:pic>
      <p:sp>
        <p:nvSpPr>
          <p:cNvPr id="5" name="Rectangle 4"/>
          <p:cNvSpPr/>
          <p:nvPr/>
        </p:nvSpPr>
        <p:spPr>
          <a:xfrm>
            <a:off x="0" y="6503069"/>
            <a:ext cx="12192000" cy="369332"/>
          </a:xfrm>
          <a:prstGeom prst="rect">
            <a:avLst/>
          </a:prstGeom>
        </p:spPr>
        <p:txBody>
          <a:bodyPr wrap="square">
            <a:spAutoFit/>
          </a:bodyPr>
          <a:lstStyle/>
          <a:p>
            <a:r>
              <a:rPr lang="en-GB" dirty="0"/>
              <a:t>http://thelancet.com/pdfs/journals/lancet/PIIS0140-6736(17)30505-6.pdf</a:t>
            </a:r>
          </a:p>
        </p:txBody>
      </p:sp>
    </p:spTree>
    <p:extLst>
      <p:ext uri="{BB962C8B-B14F-4D97-AF65-F5344CB8AC3E}">
        <p14:creationId xmlns:p14="http://schemas.microsoft.com/office/powerpoint/2010/main" val="3790899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160768"/>
            <a:ext cx="6849417" cy="6858000"/>
          </a:xfrm>
          <a:prstGeom prst="rect">
            <a:avLst/>
          </a:prstGeom>
        </p:spPr>
      </p:pic>
      <p:pic>
        <p:nvPicPr>
          <p:cNvPr id="5" name="Picture 4"/>
          <p:cNvPicPr>
            <a:picLocks noChangeAspect="1"/>
          </p:cNvPicPr>
          <p:nvPr/>
        </p:nvPicPr>
        <p:blipFill>
          <a:blip r:embed="rId4"/>
          <a:stretch>
            <a:fillRect/>
          </a:stretch>
        </p:blipFill>
        <p:spPr>
          <a:xfrm>
            <a:off x="6849417" y="5743865"/>
            <a:ext cx="5342583" cy="1114135"/>
          </a:xfrm>
          <a:prstGeom prst="rect">
            <a:avLst/>
          </a:prstGeom>
        </p:spPr>
      </p:pic>
      <p:sp>
        <p:nvSpPr>
          <p:cNvPr id="6" name="Rectangle 5"/>
          <p:cNvSpPr/>
          <p:nvPr/>
        </p:nvSpPr>
        <p:spPr>
          <a:xfrm>
            <a:off x="0" y="6559004"/>
            <a:ext cx="12192000" cy="369332"/>
          </a:xfrm>
          <a:prstGeom prst="rect">
            <a:avLst/>
          </a:prstGeom>
        </p:spPr>
        <p:txBody>
          <a:bodyPr wrap="square">
            <a:spAutoFit/>
          </a:bodyPr>
          <a:lstStyle/>
          <a:p>
            <a:r>
              <a:rPr lang="en-GB" dirty="0"/>
              <a:t>http://thelancet.com/pdfs/journals/lancet/PIIS0140-6736(17)30505-6.pdf</a:t>
            </a:r>
          </a:p>
        </p:txBody>
      </p:sp>
    </p:spTree>
    <p:extLst>
      <p:ext uri="{BB962C8B-B14F-4D97-AF65-F5344CB8AC3E}">
        <p14:creationId xmlns:p14="http://schemas.microsoft.com/office/powerpoint/2010/main" val="4203604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147887" y="571500"/>
            <a:ext cx="7896225" cy="5715000"/>
          </a:xfrm>
          <a:prstGeom prst="rect">
            <a:avLst/>
          </a:prstGeom>
        </p:spPr>
      </p:pic>
      <p:sp>
        <p:nvSpPr>
          <p:cNvPr id="5" name="Rectangle 4"/>
          <p:cNvSpPr/>
          <p:nvPr/>
        </p:nvSpPr>
        <p:spPr>
          <a:xfrm>
            <a:off x="0" y="6503069"/>
            <a:ext cx="12192000" cy="369332"/>
          </a:xfrm>
          <a:prstGeom prst="rect">
            <a:avLst/>
          </a:prstGeom>
        </p:spPr>
        <p:txBody>
          <a:bodyPr wrap="square">
            <a:spAutoFit/>
          </a:bodyPr>
          <a:lstStyle/>
          <a:p>
            <a:r>
              <a:rPr lang="en-GB" dirty="0"/>
              <a:t>http://thelancet.com/pdfs/journals/lancet/PIIS0140-6736(17)30505-6.pdf</a:t>
            </a:r>
          </a:p>
        </p:txBody>
      </p:sp>
    </p:spTree>
    <p:extLst>
      <p:ext uri="{BB962C8B-B14F-4D97-AF65-F5344CB8AC3E}">
        <p14:creationId xmlns:p14="http://schemas.microsoft.com/office/powerpoint/2010/main" val="1474276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12950" y="-26811"/>
            <a:ext cx="11079630" cy="6633607"/>
          </a:xfrm>
          <a:prstGeom prst="rect">
            <a:avLst/>
          </a:prstGeom>
        </p:spPr>
      </p:pic>
      <p:sp>
        <p:nvSpPr>
          <p:cNvPr id="6" name="Rectangle 5"/>
          <p:cNvSpPr/>
          <p:nvPr/>
        </p:nvSpPr>
        <p:spPr>
          <a:xfrm>
            <a:off x="0" y="6503069"/>
            <a:ext cx="12192000" cy="369332"/>
          </a:xfrm>
          <a:prstGeom prst="rect">
            <a:avLst/>
          </a:prstGeom>
        </p:spPr>
        <p:txBody>
          <a:bodyPr wrap="square">
            <a:spAutoFit/>
          </a:bodyPr>
          <a:lstStyle/>
          <a:p>
            <a:r>
              <a:rPr lang="en-GB" dirty="0"/>
              <a:t>http://thelancet.com/pdfs/journals/lancet/PIIS0140-6736(17)30505-6.pdf</a:t>
            </a:r>
          </a:p>
        </p:txBody>
      </p:sp>
    </p:spTree>
    <p:extLst>
      <p:ext uri="{BB962C8B-B14F-4D97-AF65-F5344CB8AC3E}">
        <p14:creationId xmlns:p14="http://schemas.microsoft.com/office/powerpoint/2010/main" val="275391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51254" y="0"/>
            <a:ext cx="10889492" cy="6858000"/>
          </a:xfrm>
          <a:prstGeom prst="rect">
            <a:avLst/>
          </a:prstGeom>
        </p:spPr>
      </p:pic>
      <p:sp>
        <p:nvSpPr>
          <p:cNvPr id="5" name="Rectangle 4"/>
          <p:cNvSpPr/>
          <p:nvPr/>
        </p:nvSpPr>
        <p:spPr>
          <a:xfrm>
            <a:off x="7718668" y="0"/>
            <a:ext cx="4471802" cy="369332"/>
          </a:xfrm>
          <a:prstGeom prst="rect">
            <a:avLst/>
          </a:prstGeom>
        </p:spPr>
        <p:txBody>
          <a:bodyPr wrap="none">
            <a:spAutoFit/>
          </a:bodyPr>
          <a:lstStyle/>
          <a:p>
            <a:r>
              <a:rPr lang="en-GB" dirty="0"/>
              <a:t>http://www.envhealthatlas.co.uk/homepage/</a:t>
            </a:r>
          </a:p>
        </p:txBody>
      </p:sp>
    </p:spTree>
    <p:extLst>
      <p:ext uri="{BB962C8B-B14F-4D97-AF65-F5344CB8AC3E}">
        <p14:creationId xmlns:p14="http://schemas.microsoft.com/office/powerpoint/2010/main" val="1432689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72619" y="0"/>
            <a:ext cx="10846761" cy="6858000"/>
          </a:xfrm>
          <a:prstGeom prst="rect">
            <a:avLst/>
          </a:prstGeom>
        </p:spPr>
      </p:pic>
      <p:sp>
        <p:nvSpPr>
          <p:cNvPr id="5" name="Rectangle 4"/>
          <p:cNvSpPr/>
          <p:nvPr/>
        </p:nvSpPr>
        <p:spPr>
          <a:xfrm>
            <a:off x="7718668" y="0"/>
            <a:ext cx="4471802" cy="369332"/>
          </a:xfrm>
          <a:prstGeom prst="rect">
            <a:avLst/>
          </a:prstGeom>
        </p:spPr>
        <p:txBody>
          <a:bodyPr wrap="none">
            <a:spAutoFit/>
          </a:bodyPr>
          <a:lstStyle/>
          <a:p>
            <a:r>
              <a:rPr lang="en-GB" dirty="0"/>
              <a:t>http://www.envhealthatlas.co.uk/homepage/</a:t>
            </a:r>
          </a:p>
        </p:txBody>
      </p:sp>
    </p:spTree>
    <p:extLst>
      <p:ext uri="{BB962C8B-B14F-4D97-AF65-F5344CB8AC3E}">
        <p14:creationId xmlns:p14="http://schemas.microsoft.com/office/powerpoint/2010/main" val="2052006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7853" y="6268887"/>
            <a:ext cx="3994940" cy="369332"/>
          </a:xfrm>
          <a:prstGeom prst="rect">
            <a:avLst/>
          </a:prstGeom>
        </p:spPr>
        <p:txBody>
          <a:bodyPr wrap="none">
            <a:spAutoFit/>
          </a:bodyPr>
          <a:lstStyle/>
          <a:p>
            <a:r>
              <a:rPr lang="en-GB" dirty="0"/>
              <a:t>https://www.edwardtufte.com/tufte/hill</a:t>
            </a:r>
          </a:p>
        </p:txBody>
      </p:sp>
      <p:pic>
        <p:nvPicPr>
          <p:cNvPr id="4098" name="Picture 2" descr="https://pbs.twimg.com/media/C9zaOQHWsAE0fc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36372" y="0"/>
            <a:ext cx="2955628" cy="378320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chiro.org/LINKS/ABSTRACTS/GRAPHICS/SOPHISTICATED/Table_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642" y="2668437"/>
            <a:ext cx="8572500" cy="360045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s://pbs.twimg.com/media/C9zaMoQXsAA_tH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531" y="105543"/>
            <a:ext cx="4431324" cy="2547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4785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pbs.twimg.com/media/C9XyWPWXsAAQWn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835" y="127745"/>
            <a:ext cx="5401902" cy="426418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pbs.twimg.com/media/C9XyXoaWAAEOGN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4109" y="3202201"/>
            <a:ext cx="3381375" cy="3390900"/>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https://pbs.twimg.com/media/C9X7kvmXoAM4cFz.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1500" y="236892"/>
            <a:ext cx="4000500" cy="5295900"/>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https://pbs.twimg.com/media/CXVx9lvW8AA03rf.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4551" y="4500856"/>
            <a:ext cx="3700798" cy="228901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475349" y="6526767"/>
            <a:ext cx="7538699" cy="369332"/>
          </a:xfrm>
          <a:prstGeom prst="rect">
            <a:avLst/>
          </a:prstGeom>
        </p:spPr>
        <p:txBody>
          <a:bodyPr wrap="square">
            <a:spAutoFit/>
          </a:bodyPr>
          <a:lstStyle/>
          <a:p>
            <a:r>
              <a:rPr lang="en-GB" dirty="0">
                <a:hlinkClick r:id="rId7"/>
              </a:rPr>
              <a:t>https://www.ncbi.nlm.nih.gov/pmc/articles/PMC2038856/?page=1</a:t>
            </a:r>
            <a:r>
              <a:rPr lang="en-GB" dirty="0"/>
              <a:t> </a:t>
            </a:r>
          </a:p>
        </p:txBody>
      </p:sp>
    </p:spTree>
    <p:extLst>
      <p:ext uri="{BB962C8B-B14F-4D97-AF65-F5344CB8AC3E}">
        <p14:creationId xmlns:p14="http://schemas.microsoft.com/office/powerpoint/2010/main" val="3064937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pbs.twimg.com/media/CXVx9uLWYAA2aK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19657"/>
            <a:ext cx="4090257" cy="232538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pbs.twimg.com/media/CMKKGPeWIAAIVIV.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046818" cy="4419657"/>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ttps://pbs.twimg.com/media/CMKKGNLWwAAwSp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9847" y="228628"/>
            <a:ext cx="4772025" cy="198120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s://pbs.twimg.com/media/CMKKF6AWwAAEpZ_.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98036" y="2861058"/>
            <a:ext cx="2015144" cy="2676525"/>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https://pbs.twimg.com/media/CMKKGEkWwAAJmwK.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90235" y="2861058"/>
            <a:ext cx="2095500" cy="267652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496461" y="6375712"/>
            <a:ext cx="4598310" cy="369332"/>
          </a:xfrm>
          <a:prstGeom prst="rect">
            <a:avLst/>
          </a:prstGeom>
        </p:spPr>
        <p:txBody>
          <a:bodyPr wrap="none">
            <a:spAutoFit/>
          </a:bodyPr>
          <a:lstStyle/>
          <a:p>
            <a:r>
              <a:rPr lang="en-GB" dirty="0">
                <a:hlinkClick r:id="rId8"/>
              </a:rPr>
              <a:t>http://www.bmj.com/content/328/7455/1529</a:t>
            </a:r>
            <a:r>
              <a:rPr lang="en-GB" dirty="0"/>
              <a:t> </a:t>
            </a:r>
          </a:p>
        </p:txBody>
      </p:sp>
    </p:spTree>
    <p:extLst>
      <p:ext uri="{BB962C8B-B14F-4D97-AF65-F5344CB8AC3E}">
        <p14:creationId xmlns:p14="http://schemas.microsoft.com/office/powerpoint/2010/main" val="1941437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22822" y="6385567"/>
            <a:ext cx="4473019" cy="369332"/>
          </a:xfrm>
          <a:prstGeom prst="rect">
            <a:avLst/>
          </a:prstGeom>
        </p:spPr>
        <p:txBody>
          <a:bodyPr wrap="none">
            <a:spAutoFit/>
          </a:bodyPr>
          <a:lstStyle/>
          <a:p>
            <a:r>
              <a:rPr lang="en-GB" dirty="0"/>
              <a:t>http://apps.who.int/iris/handle/10665/43541</a:t>
            </a:r>
          </a:p>
        </p:txBody>
      </p:sp>
      <p:pic>
        <p:nvPicPr>
          <p:cNvPr id="5" name="Picture 4"/>
          <p:cNvPicPr>
            <a:picLocks noChangeAspect="1"/>
          </p:cNvPicPr>
          <p:nvPr/>
        </p:nvPicPr>
        <p:blipFill>
          <a:blip r:embed="rId3"/>
          <a:stretch>
            <a:fillRect/>
          </a:stretch>
        </p:blipFill>
        <p:spPr>
          <a:xfrm>
            <a:off x="3711280" y="0"/>
            <a:ext cx="4573167" cy="6298602"/>
          </a:xfrm>
          <a:prstGeom prst="rect">
            <a:avLst/>
          </a:prstGeom>
        </p:spPr>
      </p:pic>
    </p:spTree>
    <p:extLst>
      <p:ext uri="{BB962C8B-B14F-4D97-AF65-F5344CB8AC3E}">
        <p14:creationId xmlns:p14="http://schemas.microsoft.com/office/powerpoint/2010/main" val="1770010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366683" y="771131"/>
            <a:ext cx="7653714" cy="6086869"/>
          </a:xfrm>
          <a:prstGeom prst="rect">
            <a:avLst/>
          </a:prstGeom>
        </p:spPr>
      </p:pic>
      <p:sp>
        <p:nvSpPr>
          <p:cNvPr id="4" name="Title 3"/>
          <p:cNvSpPr>
            <a:spLocks noGrp="1"/>
          </p:cNvSpPr>
          <p:nvPr>
            <p:ph type="title"/>
          </p:nvPr>
        </p:nvSpPr>
        <p:spPr>
          <a:xfrm>
            <a:off x="838200" y="85425"/>
            <a:ext cx="10515600" cy="592306"/>
          </a:xfrm>
        </p:spPr>
        <p:txBody>
          <a:bodyPr>
            <a:normAutofit fontScale="90000"/>
          </a:bodyPr>
          <a:lstStyle/>
          <a:p>
            <a:r>
              <a:rPr lang="en-GB" dirty="0"/>
              <a:t>What is our role? Do we lead by example?</a:t>
            </a:r>
          </a:p>
        </p:txBody>
      </p:sp>
    </p:spTree>
    <p:extLst>
      <p:ext uri="{BB962C8B-B14F-4D97-AF65-F5344CB8AC3E}">
        <p14:creationId xmlns:p14="http://schemas.microsoft.com/office/powerpoint/2010/main" val="2513686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20170414_1028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1835" y="791621"/>
            <a:ext cx="7144249" cy="5361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0422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 result for patient smoking 1950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1427" y="1366221"/>
            <a:ext cx="3712036" cy="549177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838200" y="42393"/>
            <a:ext cx="10515600" cy="1325563"/>
          </a:xfrm>
        </p:spPr>
        <p:txBody>
          <a:bodyPr>
            <a:normAutofit/>
          </a:bodyPr>
          <a:lstStyle/>
          <a:p>
            <a:r>
              <a:rPr lang="en-GB" sz="3200" dirty="0"/>
              <a:t>Or do we start trying to reduce smoking one person at a time?</a:t>
            </a:r>
          </a:p>
        </p:txBody>
      </p:sp>
    </p:spTree>
    <p:extLst>
      <p:ext uri="{BB962C8B-B14F-4D97-AF65-F5344CB8AC3E}">
        <p14:creationId xmlns:p14="http://schemas.microsoft.com/office/powerpoint/2010/main" val="748628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smoking in public places scot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5162" y="752497"/>
            <a:ext cx="8804238" cy="5282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728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lens of profound knowled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0927" y="1958874"/>
            <a:ext cx="5560191" cy="410827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r>
              <a:rPr lang="en-GB"/>
              <a:t>Edwards Deming’s</a:t>
            </a:r>
            <a:br>
              <a:rPr lang="en-GB"/>
            </a:br>
            <a:r>
              <a:rPr lang="en-GB"/>
              <a:t>lens of profound knowledge</a:t>
            </a:r>
            <a:endParaRPr lang="en-GB" dirty="0"/>
          </a:p>
        </p:txBody>
      </p:sp>
      <p:sp>
        <p:nvSpPr>
          <p:cNvPr id="5" name="Rectangle 4"/>
          <p:cNvSpPr/>
          <p:nvPr/>
        </p:nvSpPr>
        <p:spPr>
          <a:xfrm>
            <a:off x="3048000" y="6067146"/>
            <a:ext cx="6096000" cy="646331"/>
          </a:xfrm>
          <a:prstGeom prst="rect">
            <a:avLst/>
          </a:prstGeom>
        </p:spPr>
        <p:txBody>
          <a:bodyPr>
            <a:spAutoFit/>
          </a:bodyPr>
          <a:lstStyle/>
          <a:p>
            <a:r>
              <a:rPr lang="en-GB" dirty="0"/>
              <a:t>http://ihub.scot/2020-framework-for-quality-efficiency-and-value/improve/deming-s-system-of-profound-knowledge/</a:t>
            </a:r>
          </a:p>
        </p:txBody>
      </p:sp>
    </p:spTree>
    <p:extLst>
      <p:ext uri="{BB962C8B-B14F-4D97-AF65-F5344CB8AC3E}">
        <p14:creationId xmlns:p14="http://schemas.microsoft.com/office/powerpoint/2010/main" val="1876894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579189" y="1257467"/>
            <a:ext cx="9248775" cy="4429125"/>
          </a:xfrm>
          <a:prstGeom prst="rect">
            <a:avLst/>
          </a:prstGeom>
        </p:spPr>
      </p:pic>
      <p:sp>
        <p:nvSpPr>
          <p:cNvPr id="5" name="Rectangle 4"/>
          <p:cNvSpPr/>
          <p:nvPr/>
        </p:nvSpPr>
        <p:spPr>
          <a:xfrm>
            <a:off x="519952" y="5935097"/>
            <a:ext cx="11259671" cy="369332"/>
          </a:xfrm>
          <a:prstGeom prst="rect">
            <a:avLst/>
          </a:prstGeom>
        </p:spPr>
        <p:txBody>
          <a:bodyPr wrap="square">
            <a:spAutoFit/>
          </a:bodyPr>
          <a:lstStyle/>
          <a:p>
            <a:r>
              <a:rPr lang="en-GB" dirty="0"/>
              <a:t>http://www.healthscotland.com/uploads/documents/24296-ProportionateUniversalismBriefing.pdf</a:t>
            </a:r>
          </a:p>
        </p:txBody>
      </p:sp>
    </p:spTree>
    <p:extLst>
      <p:ext uri="{BB962C8B-B14F-4D97-AF65-F5344CB8AC3E}">
        <p14:creationId xmlns:p14="http://schemas.microsoft.com/office/powerpoint/2010/main" val="2560630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001231" y="20643"/>
            <a:ext cx="4381912" cy="6191026"/>
          </a:xfrm>
          <a:prstGeom prst="rect">
            <a:avLst/>
          </a:prstGeom>
        </p:spPr>
      </p:pic>
      <p:sp>
        <p:nvSpPr>
          <p:cNvPr id="5" name="Rectangle 4"/>
          <p:cNvSpPr/>
          <p:nvPr/>
        </p:nvSpPr>
        <p:spPr>
          <a:xfrm>
            <a:off x="0" y="6211669"/>
            <a:ext cx="6096000" cy="646331"/>
          </a:xfrm>
          <a:prstGeom prst="rect">
            <a:avLst/>
          </a:prstGeom>
        </p:spPr>
        <p:txBody>
          <a:bodyPr>
            <a:spAutoFit/>
          </a:bodyPr>
          <a:lstStyle/>
          <a:p>
            <a:r>
              <a:rPr lang="en-GB" dirty="0">
                <a:hlinkClick r:id="rId4"/>
              </a:rPr>
              <a:t>http://www.instituteofhealthequity.org/projects/fair-society-healthy-lives-the-marmot-review</a:t>
            </a:r>
            <a:r>
              <a:rPr lang="en-GB" dirty="0"/>
              <a:t> (2010)</a:t>
            </a:r>
          </a:p>
        </p:txBody>
      </p:sp>
    </p:spTree>
    <p:extLst>
      <p:ext uri="{BB962C8B-B14F-4D97-AF65-F5344CB8AC3E}">
        <p14:creationId xmlns:p14="http://schemas.microsoft.com/office/powerpoint/2010/main" val="1549544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43037" y="1362075"/>
            <a:ext cx="9305925" cy="4133850"/>
          </a:xfrm>
          <a:prstGeom prst="rect">
            <a:avLst/>
          </a:prstGeom>
        </p:spPr>
      </p:pic>
      <p:sp>
        <p:nvSpPr>
          <p:cNvPr id="5" name="Rectangle 4"/>
          <p:cNvSpPr/>
          <p:nvPr/>
        </p:nvSpPr>
        <p:spPr>
          <a:xfrm>
            <a:off x="519952" y="5935097"/>
            <a:ext cx="11259671" cy="369332"/>
          </a:xfrm>
          <a:prstGeom prst="rect">
            <a:avLst/>
          </a:prstGeom>
        </p:spPr>
        <p:txBody>
          <a:bodyPr wrap="square">
            <a:spAutoFit/>
          </a:bodyPr>
          <a:lstStyle/>
          <a:p>
            <a:r>
              <a:rPr lang="en-GB" dirty="0"/>
              <a:t>http://www.healthscotland.com/uploads/documents/24296-ProportionateUniversalismBriefing.pdf</a:t>
            </a:r>
          </a:p>
        </p:txBody>
      </p:sp>
    </p:spTree>
    <p:extLst>
      <p:ext uri="{BB962C8B-B14F-4D97-AF65-F5344CB8AC3E}">
        <p14:creationId xmlns:p14="http://schemas.microsoft.com/office/powerpoint/2010/main" val="1212559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s://pbs.twimg.com/media/C9ntOH4XcAQ2sGV.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8799" y="1398494"/>
            <a:ext cx="7618192" cy="365093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79350" y="5343426"/>
            <a:ext cx="10797091" cy="369332"/>
          </a:xfrm>
          <a:prstGeom prst="rect">
            <a:avLst/>
          </a:prstGeom>
        </p:spPr>
        <p:txBody>
          <a:bodyPr wrap="square">
            <a:spAutoFit/>
          </a:bodyPr>
          <a:lstStyle/>
          <a:p>
            <a:r>
              <a:rPr lang="en-GB" dirty="0"/>
              <a:t>https://academic.oup.com/jpubhealth/article/32/2/148/1610540/Injustice-is-killing-people-on-a-large-scale-but</a:t>
            </a:r>
          </a:p>
        </p:txBody>
      </p:sp>
    </p:spTree>
    <p:extLst>
      <p:ext uri="{BB962C8B-B14F-4D97-AF65-F5344CB8AC3E}">
        <p14:creationId xmlns:p14="http://schemas.microsoft.com/office/powerpoint/2010/main" val="4287635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tatic4.businessinsider.com/image/56c640526e97c625048b822a-480/donald-trum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88" y="57151"/>
            <a:ext cx="3867150" cy="2900363"/>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Image result for theresa m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225" y="57151"/>
            <a:ext cx="4233061" cy="2828924"/>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Image result for nigel far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6225" y="3605990"/>
            <a:ext cx="4219575" cy="3118660"/>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Image result for marine le pe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488" y="3605990"/>
            <a:ext cx="3957637" cy="26336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191000" y="523875"/>
            <a:ext cx="3524250" cy="4524315"/>
          </a:xfrm>
          <a:prstGeom prst="rect">
            <a:avLst/>
          </a:prstGeom>
          <a:noFill/>
        </p:spPr>
        <p:txBody>
          <a:bodyPr wrap="square" rtlCol="0">
            <a:spAutoFit/>
          </a:bodyPr>
          <a:lstStyle/>
          <a:p>
            <a:r>
              <a:rPr lang="en-GB" dirty="0"/>
              <a:t>Be careful who you vote for</a:t>
            </a:r>
          </a:p>
          <a:p>
            <a:endParaRPr lang="en-GB" dirty="0"/>
          </a:p>
          <a:p>
            <a:endParaRPr lang="en-GB" dirty="0"/>
          </a:p>
          <a:p>
            <a:r>
              <a:rPr lang="en-GB" dirty="0"/>
              <a:t>What measures most benefit Public Health and reduce health inequalities?</a:t>
            </a:r>
          </a:p>
          <a:p>
            <a:endParaRPr lang="en-GB" dirty="0"/>
          </a:p>
          <a:p>
            <a:r>
              <a:rPr lang="en-GB" dirty="0"/>
              <a:t>- Proportionate universalism</a:t>
            </a:r>
          </a:p>
          <a:p>
            <a:r>
              <a:rPr lang="en-GB" dirty="0"/>
              <a:t>- Tax</a:t>
            </a:r>
          </a:p>
          <a:p>
            <a:r>
              <a:rPr lang="en-GB" dirty="0"/>
              <a:t>- Price measures</a:t>
            </a:r>
          </a:p>
          <a:p>
            <a:r>
              <a:rPr lang="en-GB" dirty="0"/>
              <a:t>- Regulation</a:t>
            </a:r>
          </a:p>
          <a:p>
            <a:r>
              <a:rPr lang="en-GB" dirty="0"/>
              <a:t>- Legislation</a:t>
            </a:r>
          </a:p>
          <a:p>
            <a:endParaRPr lang="en-GB" dirty="0"/>
          </a:p>
          <a:p>
            <a:r>
              <a:rPr lang="en-GB" dirty="0"/>
              <a:t>Avoid lifestyle drift</a:t>
            </a:r>
          </a:p>
          <a:p>
            <a:endParaRPr lang="en-GB" dirty="0"/>
          </a:p>
          <a:p>
            <a:r>
              <a:rPr lang="en-GB" dirty="0"/>
              <a:t>See Marmot Review 2010</a:t>
            </a:r>
          </a:p>
        </p:txBody>
      </p:sp>
      <p:sp>
        <p:nvSpPr>
          <p:cNvPr id="5" name="Rectangle 4"/>
          <p:cNvSpPr/>
          <p:nvPr/>
        </p:nvSpPr>
        <p:spPr>
          <a:xfrm>
            <a:off x="90488" y="6334780"/>
            <a:ext cx="7329487" cy="523220"/>
          </a:xfrm>
          <a:prstGeom prst="rect">
            <a:avLst/>
          </a:prstGeom>
        </p:spPr>
        <p:txBody>
          <a:bodyPr wrap="square">
            <a:spAutoFit/>
          </a:bodyPr>
          <a:lstStyle/>
          <a:p>
            <a:r>
              <a:rPr lang="en-GB" sz="1400" dirty="0">
                <a:hlinkClick r:id="rId7"/>
              </a:rPr>
              <a:t>http://www.instituteofhealthequity.org/projects/fair-society-healthy-lives-the-marmot-review</a:t>
            </a:r>
            <a:endParaRPr lang="en-GB" sz="1400" dirty="0"/>
          </a:p>
          <a:p>
            <a:r>
              <a:rPr lang="en-GB" sz="1400" dirty="0"/>
              <a:t>(images in this slide are not related to Marmot Review in any way)</a:t>
            </a:r>
          </a:p>
        </p:txBody>
      </p:sp>
    </p:spTree>
    <p:extLst>
      <p:ext uri="{BB962C8B-B14F-4D97-AF65-F5344CB8AC3E}">
        <p14:creationId xmlns:p14="http://schemas.microsoft.com/office/powerpoint/2010/main" val="1168550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ogar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2146" y="595761"/>
            <a:ext cx="4529081" cy="5883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7576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pbs.twimg.com/media/Cci3tl_W8AQKhu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7977" y="462922"/>
            <a:ext cx="8611437" cy="5755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4913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s://pbs.twimg.com/media/C9il5CyXUAE8iQ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8881" y="0"/>
            <a:ext cx="9563594" cy="6781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857624" y="6553885"/>
            <a:ext cx="8429625" cy="369332"/>
          </a:xfrm>
          <a:prstGeom prst="rect">
            <a:avLst/>
          </a:prstGeom>
        </p:spPr>
        <p:txBody>
          <a:bodyPr wrap="square">
            <a:spAutoFit/>
          </a:bodyPr>
          <a:lstStyle/>
          <a:p>
            <a:r>
              <a:rPr lang="en-GB" dirty="0"/>
              <a:t>http://www.thelancet.com/journals/lancet/article/PIIS0140-6736(16)32420-5/fulltext</a:t>
            </a:r>
          </a:p>
        </p:txBody>
      </p:sp>
    </p:spTree>
    <p:extLst>
      <p:ext uri="{BB962C8B-B14F-4D97-AF65-F5344CB8AC3E}">
        <p14:creationId xmlns:p14="http://schemas.microsoft.com/office/powerpoint/2010/main" val="1600946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pbs.twimg.com/media/C9il2qJXgAAgpJ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225" y="0"/>
            <a:ext cx="45037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s://pbs.twimg.com/media/C9il323XgAEVtaq.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0588" y="0"/>
            <a:ext cx="60801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241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pbs.twimg.com/media/CKggs1sWcAAvpQ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6375" y="164055"/>
            <a:ext cx="7551869" cy="566390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51821" y="6021157"/>
            <a:ext cx="11403106" cy="646331"/>
          </a:xfrm>
          <a:prstGeom prst="rect">
            <a:avLst/>
          </a:prstGeom>
        </p:spPr>
        <p:txBody>
          <a:bodyPr wrap="square">
            <a:spAutoFit/>
          </a:bodyPr>
          <a:lstStyle/>
          <a:p>
            <a:r>
              <a:rPr lang="en-GB" dirty="0">
                <a:hlinkClick r:id="rId4"/>
              </a:rPr>
              <a:t>http://www.bmj.com/rapid-response/2011/11/03/how-denialism-undermines-public-health-beware-sleaze</a:t>
            </a:r>
            <a:endParaRPr lang="en-GB" dirty="0"/>
          </a:p>
          <a:p>
            <a:r>
              <a:rPr lang="en-GB" dirty="0"/>
              <a:t>@SimonCapewell99  on Twitter</a:t>
            </a:r>
          </a:p>
        </p:txBody>
      </p:sp>
    </p:spTree>
    <p:extLst>
      <p:ext uri="{BB962C8B-B14F-4D97-AF65-F5344CB8AC3E}">
        <p14:creationId xmlns:p14="http://schemas.microsoft.com/office/powerpoint/2010/main" val="29657662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pbs.twimg.com/media/C7ZP_8TW4AAyF-j.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775" y="942975"/>
            <a:ext cx="6648450" cy="497205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838200" y="117476"/>
            <a:ext cx="10515600" cy="996950"/>
          </a:xfrm>
        </p:spPr>
        <p:txBody>
          <a:bodyPr>
            <a:normAutofit fontScale="90000"/>
          </a:bodyPr>
          <a:lstStyle/>
          <a:p>
            <a:r>
              <a:rPr lang="en-GB" sz="3600" dirty="0"/>
              <a:t>Dahlgren and Whitehead’s model of social determinants of health (updated)</a:t>
            </a:r>
          </a:p>
        </p:txBody>
      </p:sp>
      <p:sp>
        <p:nvSpPr>
          <p:cNvPr id="4" name="Rectangle 3"/>
          <p:cNvSpPr/>
          <p:nvPr/>
        </p:nvSpPr>
        <p:spPr>
          <a:xfrm>
            <a:off x="3524844" y="5915025"/>
            <a:ext cx="4574779" cy="369332"/>
          </a:xfrm>
          <a:prstGeom prst="rect">
            <a:avLst/>
          </a:prstGeom>
        </p:spPr>
        <p:txBody>
          <a:bodyPr wrap="none">
            <a:spAutoFit/>
          </a:bodyPr>
          <a:lstStyle/>
          <a:p>
            <a:r>
              <a:rPr lang="en-GB" dirty="0"/>
              <a:t>https://core.ac.uk/download/pdf/6472456.pdf</a:t>
            </a:r>
          </a:p>
        </p:txBody>
      </p:sp>
    </p:spTree>
    <p:extLst>
      <p:ext uri="{BB962C8B-B14F-4D97-AF65-F5344CB8AC3E}">
        <p14:creationId xmlns:p14="http://schemas.microsoft.com/office/powerpoint/2010/main" val="2764572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bs.twimg.com/media/Cj2T8a5WkAALhP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8220" y="1025903"/>
            <a:ext cx="8531050" cy="494800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470970" y="6488668"/>
            <a:ext cx="4988802" cy="369332"/>
          </a:xfrm>
          <a:prstGeom prst="rect">
            <a:avLst/>
          </a:prstGeom>
        </p:spPr>
        <p:txBody>
          <a:bodyPr wrap="none">
            <a:spAutoFit/>
          </a:bodyPr>
          <a:lstStyle/>
          <a:p>
            <a:r>
              <a:rPr lang="en-GB" dirty="0"/>
              <a:t>http://www.gov.scot/Publications/2014/03/2561/5</a:t>
            </a:r>
          </a:p>
        </p:txBody>
      </p:sp>
      <p:sp>
        <p:nvSpPr>
          <p:cNvPr id="5" name="Title 4"/>
          <p:cNvSpPr>
            <a:spLocks noGrp="1"/>
          </p:cNvSpPr>
          <p:nvPr>
            <p:ph type="title"/>
          </p:nvPr>
        </p:nvSpPr>
        <p:spPr>
          <a:xfrm>
            <a:off x="838200" y="-117194"/>
            <a:ext cx="10515600" cy="1325563"/>
          </a:xfrm>
        </p:spPr>
        <p:txBody>
          <a:bodyPr/>
          <a:lstStyle/>
          <a:p>
            <a:r>
              <a:rPr lang="en-GB" dirty="0"/>
              <a:t>Health inequalities: theory of causation</a:t>
            </a:r>
          </a:p>
        </p:txBody>
      </p:sp>
    </p:spTree>
    <p:extLst>
      <p:ext uri="{BB962C8B-B14F-4D97-AF65-F5344CB8AC3E}">
        <p14:creationId xmlns:p14="http://schemas.microsoft.com/office/powerpoint/2010/main" val="25348583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57226"/>
            <a:ext cx="12192000" cy="5115048"/>
          </a:xfrm>
          <a:prstGeom prst="rect">
            <a:avLst/>
          </a:prstGeom>
        </p:spPr>
      </p:pic>
    </p:spTree>
    <p:extLst>
      <p:ext uri="{BB962C8B-B14F-4D97-AF65-F5344CB8AC3E}">
        <p14:creationId xmlns:p14="http://schemas.microsoft.com/office/powerpoint/2010/main" val="881525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What is the role of Public Health doctors in tackling contemporary health problems?</a:t>
            </a:r>
          </a:p>
        </p:txBody>
      </p:sp>
      <p:sp>
        <p:nvSpPr>
          <p:cNvPr id="5" name="Text Placeholder 4"/>
          <p:cNvSpPr>
            <a:spLocks noGrp="1"/>
          </p:cNvSpPr>
          <p:nvPr>
            <p:ph type="body" idx="1"/>
          </p:nvPr>
        </p:nvSpPr>
        <p:spPr/>
        <p:txBody>
          <a:bodyPr/>
          <a:lstStyle/>
          <a:p>
            <a:r>
              <a:rPr lang="en-GB" dirty="0"/>
              <a:t>Dr Graham Mackenzie</a:t>
            </a:r>
          </a:p>
          <a:p>
            <a:r>
              <a:rPr lang="en-GB" dirty="0"/>
              <a:t>Consultant in Public Health Medicine, NHS Lothian</a:t>
            </a:r>
          </a:p>
          <a:p>
            <a:r>
              <a:rPr lang="en-GB" dirty="0"/>
              <a:t>@</a:t>
            </a:r>
            <a:r>
              <a:rPr lang="en-GB" dirty="0" err="1"/>
              <a:t>gmacscotland</a:t>
            </a:r>
            <a:r>
              <a:rPr lang="en-GB" dirty="0"/>
              <a:t> on Twitter		</a:t>
            </a:r>
            <a:r>
              <a:rPr lang="en-GB" dirty="0">
                <a:hlinkClick r:id="rId2"/>
              </a:rPr>
              <a:t>www.scotpublichealth.com</a:t>
            </a:r>
            <a:r>
              <a:rPr lang="en-GB" dirty="0"/>
              <a:t> </a:t>
            </a:r>
          </a:p>
        </p:txBody>
      </p:sp>
    </p:spTree>
    <p:extLst>
      <p:ext uri="{BB962C8B-B14F-4D97-AF65-F5344CB8AC3E}">
        <p14:creationId xmlns:p14="http://schemas.microsoft.com/office/powerpoint/2010/main" val="3558255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TotalTime>
  <Words>876</Words>
  <Application>Microsoft Office PowerPoint</Application>
  <PresentationFormat>Widescreen</PresentationFormat>
  <Paragraphs>102</Paragraphs>
  <Slides>32</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Calibri Light</vt:lpstr>
      <vt:lpstr>Office Theme</vt:lpstr>
      <vt:lpstr>What is the role of Public Health doctors in tackling contemporary health problems?</vt:lpstr>
      <vt:lpstr>Look at this photo What are your first thoughts?</vt:lpstr>
      <vt:lpstr>What more would you want to know before taking action on air pollution and health?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our role? Do we lead by example?</vt:lpstr>
      <vt:lpstr>PowerPoint Presentation</vt:lpstr>
      <vt:lpstr>Or do we start trying to reduce smoking one person at a time?</vt:lpstr>
      <vt:lpstr>PowerPoint Presentation</vt:lpstr>
      <vt:lpstr>Edwards Deming’s lens of profound knowledge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Dahlgren and Whitehead’s model of social determinants of health (updated)</vt:lpstr>
      <vt:lpstr>Health inequalities: theory of causation</vt:lpstr>
      <vt:lpstr>PowerPoint Presentation</vt:lpstr>
      <vt:lpstr>What is the role of Public Health doctors in tackling contemporary health problems?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Graham Mackenzie</dc:creator>
  <cp:lastModifiedBy>Graham Mackenzie</cp:lastModifiedBy>
  <cp:revision>36</cp:revision>
  <dcterms:created xsi:type="dcterms:W3CDTF">2017-04-19T20:25:39Z</dcterms:created>
  <dcterms:modified xsi:type="dcterms:W3CDTF">2017-04-19T23:33:28Z</dcterms:modified>
</cp:coreProperties>
</file>