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7.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3.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89" r:id="rId4"/>
    <p:sldMasterId id="2147483694" r:id="rId5"/>
    <p:sldMasterId id="2147483699" r:id="rId6"/>
    <p:sldMasterId id="2147483704" r:id="rId7"/>
    <p:sldMasterId id="2147483709" r:id="rId8"/>
    <p:sldMasterId id="2147483714" r:id="rId9"/>
    <p:sldMasterId id="2147483719" r:id="rId10"/>
    <p:sldMasterId id="2147483731" r:id="rId11"/>
    <p:sldMasterId id="2147483743" r:id="rId12"/>
    <p:sldMasterId id="2147483748" r:id="rId13"/>
    <p:sldMasterId id="2147483753" r:id="rId14"/>
    <p:sldMasterId id="2147483758" r:id="rId15"/>
    <p:sldMasterId id="2147483763" r:id="rId16"/>
    <p:sldMasterId id="2147483776" r:id="rId17"/>
    <p:sldMasterId id="2147483789" r:id="rId18"/>
  </p:sldMasterIdLst>
  <p:notesMasterIdLst>
    <p:notesMasterId r:id="rId44"/>
  </p:notesMasterIdLst>
  <p:sldIdLst>
    <p:sldId id="264" r:id="rId19"/>
    <p:sldId id="260" r:id="rId20"/>
    <p:sldId id="258" r:id="rId21"/>
    <p:sldId id="266" r:id="rId22"/>
    <p:sldId id="277" r:id="rId23"/>
    <p:sldId id="278" r:id="rId24"/>
    <p:sldId id="263" r:id="rId25"/>
    <p:sldId id="262" r:id="rId26"/>
    <p:sldId id="279" r:id="rId27"/>
    <p:sldId id="259" r:id="rId28"/>
    <p:sldId id="267" r:id="rId29"/>
    <p:sldId id="268" r:id="rId30"/>
    <p:sldId id="280" r:id="rId31"/>
    <p:sldId id="282" r:id="rId32"/>
    <p:sldId id="269" r:id="rId33"/>
    <p:sldId id="270" r:id="rId34"/>
    <p:sldId id="271" r:id="rId35"/>
    <p:sldId id="281" r:id="rId36"/>
    <p:sldId id="273" r:id="rId37"/>
    <p:sldId id="274" r:id="rId38"/>
    <p:sldId id="275" r:id="rId39"/>
    <p:sldId id="283" r:id="rId40"/>
    <p:sldId id="276" r:id="rId41"/>
    <p:sldId id="284" r:id="rId42"/>
    <p:sldId id="28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413C95-0CD9-4ECD-BE7F-37BE39CC6AC2}" type="datetimeFigureOut">
              <a:rPr lang="en-GB" smtClean="0"/>
              <a:t>01/06/2016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DFA8CD-1117-4B1F-9C47-4714BAB3CAD2}" type="slidenum">
              <a:rPr lang="en-GB" smtClean="0"/>
              <a:t>‹#›</a:t>
            </a:fld>
            <a:endParaRPr lang="en-GB"/>
          </a:p>
        </p:txBody>
      </p:sp>
    </p:spTree>
    <p:extLst>
      <p:ext uri="{BB962C8B-B14F-4D97-AF65-F5344CB8AC3E}">
        <p14:creationId xmlns:p14="http://schemas.microsoft.com/office/powerpoint/2010/main" val="2667288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171719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GB" altLang="en-US" dirty="0" smtClean="0">
              <a:latin typeface="Arial" charset="0"/>
              <a:cs typeface="Arial" charset="0"/>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196161F-16D9-4F24-9281-347EB8685956}" type="slidenum">
              <a:rPr lang="en-US" altLang="en-US" smtClean="0">
                <a:solidFill>
                  <a:prstClr val="black"/>
                </a:solidFill>
                <a:latin typeface="Arial" charset="0"/>
              </a:rPr>
              <a:pPr eaLnBrk="1" hangingPunct="1">
                <a:spcBef>
                  <a:spcPct val="0"/>
                </a:spcBef>
              </a:pPr>
              <a:t>2</a:t>
            </a:fld>
            <a:endParaRPr lang="en-US" altLang="en-US" smtClean="0">
              <a:solidFill>
                <a:prstClr val="black"/>
              </a:solidFill>
              <a:latin typeface="Arial" charset="0"/>
            </a:endParaRPr>
          </a:p>
        </p:txBody>
      </p:sp>
    </p:spTree>
    <p:extLst>
      <p:ext uri="{BB962C8B-B14F-4D97-AF65-F5344CB8AC3E}">
        <p14:creationId xmlns:p14="http://schemas.microsoft.com/office/powerpoint/2010/main" val="4206028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pPr eaLnBrk="1" hangingPunct="1"/>
            <a:r>
              <a:rPr lang="en-GB" altLang="en-US" sz="1400" smtClean="0"/>
              <a:t>But there is a lot out there:</a:t>
            </a:r>
          </a:p>
          <a:p>
            <a:pPr eaLnBrk="1" hangingPunct="1"/>
            <a:r>
              <a:rPr lang="en-GB" altLang="en-US" sz="1400" smtClean="0"/>
              <a:t>NICE</a:t>
            </a:r>
          </a:p>
          <a:p>
            <a:pPr eaLnBrk="1" hangingPunct="1"/>
            <a:r>
              <a:rPr lang="en-GB" altLang="en-US" sz="1400" smtClean="0"/>
              <a:t>ACE</a:t>
            </a:r>
          </a:p>
          <a:p>
            <a:pPr eaLnBrk="1" hangingPunct="1"/>
            <a:r>
              <a:rPr lang="en-GB" altLang="en-US" sz="1400" smtClean="0"/>
              <a:t>Marmot</a:t>
            </a:r>
          </a:p>
          <a:p>
            <a:pPr eaLnBrk="1" hangingPunct="1"/>
            <a:r>
              <a:rPr lang="en-GB" altLang="en-US" sz="1400" smtClean="0"/>
              <a:t>WHO</a:t>
            </a:r>
          </a:p>
          <a:p>
            <a:pPr eaLnBrk="1" hangingPunct="1"/>
            <a:r>
              <a:rPr lang="en-GB" altLang="en-US" sz="1400" smtClean="0"/>
              <a:t>Inequalities Policy Review, NHS Health   Scotland</a:t>
            </a:r>
          </a:p>
          <a:p>
            <a:pPr eaLnBrk="1" hangingPunct="1"/>
            <a:r>
              <a:rPr lang="en-GB" altLang="en-US" sz="1400" smtClean="0"/>
              <a:t>Macintyre</a:t>
            </a:r>
          </a:p>
          <a:p>
            <a:pPr eaLnBrk="1" hangingPunct="1"/>
            <a:r>
              <a:rPr lang="en-GB" altLang="en-US" sz="1400" smtClean="0"/>
              <a:t>Kings Fund, PHE and IHE</a:t>
            </a:r>
          </a:p>
          <a:p>
            <a:pPr eaLnBrk="1" hangingPunct="1"/>
            <a:r>
              <a:rPr lang="en-GB" altLang="en-US" sz="1400" smtClean="0"/>
              <a:t>Expert opinion….</a:t>
            </a:r>
          </a:p>
          <a:p>
            <a:endParaRPr lang="en-GB" altLang="en-US" sz="1400" smtClean="0"/>
          </a:p>
        </p:txBody>
      </p:sp>
      <p:sp>
        <p:nvSpPr>
          <p:cNvPr id="2253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D3B8F1D2-4E50-42DB-8BD5-55DE2580E862}" type="slidenum">
              <a:rPr lang="en-GB" altLang="en-US" smtClean="0">
                <a:solidFill>
                  <a:srgbClr val="000000"/>
                </a:solidFill>
                <a:latin typeface="Calibri" panose="020F0502020204030204" pitchFamily="34" charset="0"/>
              </a:rPr>
              <a:pPr/>
              <a:t>3</a:t>
            </a:fld>
            <a:endParaRPr lang="en-GB"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761515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Grp="1" noRot="1" noChangeAspect="1" noChangeArrowheads="1" noTextEdit="1"/>
          </p:cNvSpPr>
          <p:nvPr>
            <p:ph type="sldImg"/>
          </p:nvPr>
        </p:nvSpPr>
        <p:spPr>
          <a:solidFill>
            <a:srgbClr val="FFFFFF"/>
          </a:solidFill>
          <a:ln/>
        </p:spPr>
      </p:sp>
      <p:sp>
        <p:nvSpPr>
          <p:cNvPr id="25603" name="Rectangle 2"/>
          <p:cNvSpPr>
            <a:spLocks noGrp="1" noChangeArrowheads="1"/>
          </p:cNvSpPr>
          <p:nvPr>
            <p:ph type="body" idx="1"/>
          </p:nvPr>
        </p:nvSpPr>
        <p:spPr/>
        <p:txBody>
          <a:bodyPr/>
          <a:lstStyle/>
          <a:p>
            <a:pPr eaLnBrk="1" hangingPunct="1">
              <a:spcBef>
                <a:spcPts val="425"/>
              </a:spcBef>
              <a:defRPr/>
            </a:pPr>
            <a:endParaRPr lang="en-US" altLang="en-US" dirty="0" smtClean="0">
              <a:solidFill>
                <a:srgbClr val="000000"/>
              </a:solidFill>
              <a:latin typeface="Arial" pitchFamily="34" charset="0"/>
              <a:cs typeface="Arial" pitchFamily="34" charset="0"/>
              <a:sym typeface="Arial" pitchFamily="34" charset="0"/>
            </a:endParaRPr>
          </a:p>
          <a:p>
            <a:pPr eaLnBrk="1" hangingPunct="1">
              <a:defRPr/>
            </a:pPr>
            <a:r>
              <a:rPr lang="en-GB" dirty="0" smtClean="0"/>
              <a:t>But as I said at the beginning, health inequalities are not inevitable. There have been times and places when they are less than they are now.</a:t>
            </a:r>
          </a:p>
          <a:p>
            <a:pPr marL="171450" indent="-171450" eaLnBrk="1" hangingPunct="1">
              <a:buFontTx/>
              <a:buChar char="•"/>
              <a:defRPr/>
            </a:pPr>
            <a:endParaRPr lang="en-GB" dirty="0" smtClean="0"/>
          </a:p>
          <a:p>
            <a:pPr marL="171450" indent="-171450" eaLnBrk="1" hangingPunct="1">
              <a:buFontTx/>
              <a:buChar char="•"/>
              <a:defRPr/>
            </a:pPr>
            <a:r>
              <a:rPr lang="en-GB" dirty="0" smtClean="0"/>
              <a:t>This chart shows how a measure of health inequality has changed in GB over the period 1921 – 2007 (the grey line). It shows it decreasing, particularly in the post war period during the time of institution building (state pensions, health services, local government), social solidarity and decreasing income inequalities. </a:t>
            </a:r>
          </a:p>
          <a:p>
            <a:pPr marL="171450" indent="-171450" eaLnBrk="1" hangingPunct="1">
              <a:buFontTx/>
              <a:buChar char="•"/>
              <a:defRPr/>
            </a:pPr>
            <a:r>
              <a:rPr lang="en-GB" dirty="0" smtClean="0"/>
              <a:t>However, the trends in both the UK and USA reversed from the 1970s to the present day, corresponding with a period of rapid economic growth, privatisation, increasing individualism and increasing income inequalities in both countries </a:t>
            </a:r>
          </a:p>
          <a:p>
            <a:pPr eaLnBrk="1" hangingPunct="1">
              <a:spcBef>
                <a:spcPts val="425"/>
              </a:spcBef>
              <a:defRPr/>
            </a:pPr>
            <a:endParaRPr lang="en-US" altLang="en-US" dirty="0" smtClean="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785384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250 year view,</a:t>
            </a:r>
            <a:r>
              <a:rPr lang="en-GB" baseline="0" dirty="0" smtClean="0"/>
              <a:t> Europe and wealthy and developed countries around the world</a:t>
            </a:r>
          </a:p>
          <a:p>
            <a:r>
              <a:rPr lang="en-GB" baseline="0" dirty="0" smtClean="0"/>
              <a:t>Average life expectancy – mid-30s, held down by death around birth, epidemics of CD.</a:t>
            </a:r>
          </a:p>
          <a:p>
            <a:r>
              <a:rPr lang="en-GB" baseline="0" dirty="0" err="1" smtClean="0"/>
              <a:t>Eg</a:t>
            </a:r>
            <a:r>
              <a:rPr lang="en-GB" baseline="0" dirty="0" smtClean="0"/>
              <a:t> Mozart, Beethoven</a:t>
            </a:r>
          </a:p>
          <a:p>
            <a:r>
              <a:rPr lang="en-GB" baseline="0" dirty="0" smtClean="0"/>
              <a:t>20</a:t>
            </a:r>
            <a:r>
              <a:rPr lang="en-GB" baseline="30000" dirty="0" smtClean="0"/>
              <a:t>th</a:t>
            </a:r>
            <a:r>
              <a:rPr lang="en-GB" baseline="0" dirty="0" smtClean="0"/>
              <a:t> century, severe dips in the 2 World Wars but dramatic progress from average 45 to 75 – 30 years progress in 100 years, still improving but several threats and substantial inequalities</a:t>
            </a:r>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34969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a:t>
            </a:r>
            <a:r>
              <a:rPr lang="en-GB" baseline="0" dirty="0" smtClean="0"/>
              <a:t> at the right hand end of that 250 year graph – the </a:t>
            </a:r>
            <a:r>
              <a:rPr lang="en-GB" baseline="0" dirty="0" err="1" smtClean="0"/>
              <a:t>lst</a:t>
            </a:r>
            <a:r>
              <a:rPr lang="en-GB" baseline="0" dirty="0" smtClean="0"/>
              <a:t> 30 years</a:t>
            </a:r>
          </a:p>
          <a:p>
            <a:r>
              <a:rPr lang="en-GB" baseline="0" dirty="0" smtClean="0"/>
              <a:t>Many countries making steady progress</a:t>
            </a:r>
          </a:p>
          <a:p>
            <a:r>
              <a:rPr lang="en-GB" baseline="0" dirty="0" smtClean="0"/>
              <a:t>Old Soviet block has really struggled since its collapse &amp; the fall of the Berlin wall</a:t>
            </a:r>
          </a:p>
          <a:p>
            <a:r>
              <a:rPr lang="en-GB" baseline="0" dirty="0" smtClean="0"/>
              <a:t>Scotland in Red, US in orange – middle of the pack in the premier league but dropping to the bottom of the best</a:t>
            </a:r>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452424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63F9DD-BB1D-46C0-B9DB-BEB1F1BDA7A9}"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245968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Rot="1" noChangeAspect="1" noChangeArrowheads="1" noTextEdit="1"/>
          </p:cNvSpPr>
          <p:nvPr>
            <p:ph type="sldImg"/>
          </p:nvPr>
        </p:nvSpPr>
        <p:spPr>
          <a:solidFill>
            <a:srgbClr val="FFFFFF"/>
          </a:solidFill>
          <a:ln/>
        </p:spPr>
      </p:sp>
      <p:sp>
        <p:nvSpPr>
          <p:cNvPr id="13315" name="Rectangle 2"/>
          <p:cNvSpPr>
            <a:spLocks noGrp="1" noChangeArrowheads="1"/>
          </p:cNvSpPr>
          <p:nvPr>
            <p:ph type="body" idx="1"/>
          </p:nvPr>
        </p:nvSpPr>
        <p:spPr>
          <a:noFill/>
        </p:spPr>
        <p:txBody>
          <a:bodyPr/>
          <a:lstStyle/>
          <a:p>
            <a:pPr eaLnBrk="1" hangingPunct="1">
              <a:spcBef>
                <a:spcPts val="425"/>
              </a:spcBef>
            </a:pPr>
            <a:r>
              <a:rPr lang="en-US" altLang="en-US" dirty="0" smtClean="0">
                <a:solidFill>
                  <a:srgbClr val="000000"/>
                </a:solidFill>
                <a:latin typeface="Arial" panose="020B0604020202020204" pitchFamily="34" charset="0"/>
                <a:cs typeface="Arial" panose="020B0604020202020204" pitchFamily="34" charset="0"/>
                <a:sym typeface="Arial" panose="020B0604020202020204" pitchFamily="34" charset="0"/>
              </a:rPr>
              <a:t>??</a:t>
            </a:r>
          </a:p>
        </p:txBody>
      </p:sp>
    </p:spTree>
    <p:extLst>
      <p:ext uri="{BB962C8B-B14F-4D97-AF65-F5344CB8AC3E}">
        <p14:creationId xmlns:p14="http://schemas.microsoft.com/office/powerpoint/2010/main" val="956510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p:txBody>
          <a:bodyPr/>
          <a:lstStyle/>
          <a:p>
            <a:pPr marL="171450" indent="-171450">
              <a:buFontTx/>
              <a:buChar char="•"/>
              <a:defRPr/>
            </a:pPr>
            <a:r>
              <a:rPr lang="en-GB" altLang="en-US" sz="1400" dirty="0" smtClean="0"/>
              <a:t>Given the role of the social determinants of health in driving need and service use, prevention is about more than just health care or health promotion, it also includes things like housing, greenspace, good work, education, tax policies </a:t>
            </a:r>
            <a:r>
              <a:rPr lang="en-GB" altLang="en-US" sz="1400" dirty="0" err="1" smtClean="0"/>
              <a:t>etc</a:t>
            </a:r>
            <a:r>
              <a:rPr lang="en-GB" altLang="en-US" sz="1400" dirty="0" smtClean="0"/>
              <a:t>,.</a:t>
            </a:r>
          </a:p>
          <a:p>
            <a:pPr marL="171450" indent="-171450">
              <a:buFontTx/>
              <a:buChar char="•"/>
              <a:defRPr/>
            </a:pPr>
            <a:endParaRPr lang="en-GB" altLang="en-US" sz="1400" dirty="0" smtClean="0"/>
          </a:p>
          <a:p>
            <a:pPr marL="171450" indent="-171450">
              <a:buFontTx/>
              <a:buChar char="•"/>
              <a:defRPr/>
            </a:pPr>
            <a:r>
              <a:rPr lang="en-GB" altLang="en-US" sz="1400" dirty="0" smtClean="0"/>
              <a:t>Key message? Tough choices need to be made about how much we invest in prevention and what forms of prevention we invest in.    </a:t>
            </a:r>
            <a:endParaRPr lang="en-GB" altLang="en-US" sz="1400" b="1" i="1" dirty="0" smtClean="0"/>
          </a:p>
          <a:p>
            <a:pPr>
              <a:defRPr/>
            </a:pPr>
            <a:endParaRPr lang="en-GB" altLang="en-US" sz="1400" dirty="0" smtClean="0"/>
          </a:p>
          <a:p>
            <a:pPr>
              <a:defRPr/>
            </a:pPr>
            <a:r>
              <a:rPr lang="en-GB" altLang="en-US" sz="1400" dirty="0" smtClean="0"/>
              <a:t>To focus such efforts, the HS policy review includes this diagram of the causes of HIs.</a:t>
            </a:r>
          </a:p>
          <a:p>
            <a:pPr>
              <a:defRPr/>
            </a:pPr>
            <a:endParaRPr lang="en-GB" altLang="en-US" sz="1400" dirty="0" smtClean="0"/>
          </a:p>
          <a:p>
            <a:pPr>
              <a:defRPr/>
            </a:pPr>
            <a:r>
              <a:rPr lang="en-GB" altLang="en-US" sz="1400" dirty="0" smtClean="0"/>
              <a:t>It highlights the links between wider social, economic and environmental inequalities and health inequalities.</a:t>
            </a:r>
          </a:p>
          <a:p>
            <a:pPr>
              <a:defRPr/>
            </a:pPr>
            <a:endParaRPr lang="en-GB" altLang="en-US" sz="1400" dirty="0" smtClean="0"/>
          </a:p>
          <a:p>
            <a:pPr>
              <a:defRPr/>
            </a:pPr>
            <a:r>
              <a:rPr lang="en-GB" altLang="en-US" sz="1400" dirty="0" smtClean="0"/>
              <a:t>It distinguishes between what it calls fundamental causes rooted in the social and economic system, and more direct causes at an individual level. </a:t>
            </a:r>
          </a:p>
          <a:p>
            <a:pPr>
              <a:defRPr/>
            </a:pPr>
            <a:endParaRPr lang="en-GB" altLang="en-US" sz="1400" dirty="0" smtClean="0"/>
          </a:p>
          <a:p>
            <a:pPr>
              <a:defRPr/>
            </a:pPr>
            <a:r>
              <a:rPr lang="en-GB" altLang="en-US" sz="1400" dirty="0" smtClean="0"/>
              <a:t>It stresses the links between the two – individual risk factors need to be understood in terms of the influence of the wider social, economic and physical environment.</a:t>
            </a:r>
          </a:p>
          <a:p>
            <a:pPr>
              <a:defRPr/>
            </a:pPr>
            <a:endParaRPr lang="en-GB" altLang="en-US" sz="1400" dirty="0" smtClean="0"/>
          </a:p>
          <a:p>
            <a:pPr>
              <a:defRPr/>
            </a:pPr>
            <a:r>
              <a:rPr lang="en-GB" altLang="en-US" sz="1400" dirty="0" smtClean="0"/>
              <a:t>And perhaps most importantly it stresses the need for what it calls upstream prevention to tackle the fundamental causes of health inequalities.</a:t>
            </a:r>
          </a:p>
          <a:p>
            <a:pPr>
              <a:defRPr/>
            </a:pPr>
            <a:endParaRPr lang="en-GB" altLang="en-US" sz="1400" dirty="0" smtClean="0"/>
          </a:p>
        </p:txBody>
      </p:sp>
      <p:sp>
        <p:nvSpPr>
          <p:cNvPr id="1434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fld id="{39947C5E-FA5B-4E7E-8BDC-67D67C1ABD80}" type="slidenum">
              <a:rPr lang="en-GB" altLang="en-US" smtClean="0">
                <a:solidFill>
                  <a:srgbClr val="000000"/>
                </a:solidFill>
                <a:latin typeface="Calibri" panose="020F0502020204030204" pitchFamily="34" charset="0"/>
              </a:rPr>
              <a:pPr/>
              <a:t>10</a:t>
            </a:fld>
            <a:endParaRPr lang="en-GB"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1659015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So, what can be done? </a:t>
            </a:r>
          </a:p>
          <a:p>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Action needs to be taken to address the underlying causes of health inequalities, rather than focusing solely on specific diseases or risk factors. This schematic diagram illustrates this:</a:t>
            </a:r>
          </a:p>
          <a:p>
            <a:endParaRPr lang="en-GB" altLang="en-US" smtClean="0">
              <a:latin typeface="Gill Sans"/>
            </a:endParaRPr>
          </a:p>
          <a:p>
            <a:pPr eaLnBrk="1" hangingPunct="1"/>
            <a:r>
              <a:rPr lang="en-US" altLang="en-US" smtClean="0">
                <a:latin typeface="Arial" panose="020B0604020202020204" pitchFamily="34" charset="0"/>
                <a:cs typeface="Arial" panose="020B0604020202020204" pitchFamily="34" charset="0"/>
              </a:rPr>
              <a:t>So in the 19</a:t>
            </a:r>
            <a:r>
              <a:rPr lang="en-US" altLang="en-US" baseline="30000" smtClean="0">
                <a:latin typeface="Arial" panose="020B0604020202020204" pitchFamily="34" charset="0"/>
                <a:cs typeface="Arial" panose="020B0604020202020204" pitchFamily="34" charset="0"/>
              </a:rPr>
              <a:t>th</a:t>
            </a:r>
            <a:r>
              <a:rPr lang="en-US" altLang="en-US" smtClean="0">
                <a:latin typeface="Arial" panose="020B0604020202020204" pitchFamily="34" charset="0"/>
                <a:cs typeface="Arial" panose="020B0604020202020204" pitchFamily="34" charset="0"/>
              </a:rPr>
              <a:t> century, in the era of infectious disease, when disease first emerged they affected rich and poor alike, but as it was understood that these diseases were transmitted by unclean water and through over crowding, and the rich made changes, inequalities started to appear. As clean water and overcrowding were addressed by social reform , heart disease and cancer became a more import cause of death and then inequality. As these improved they were replaced by alcohol-related and now obesity related disease. </a:t>
            </a:r>
          </a:p>
          <a:p>
            <a:pPr eaLnBrk="1" hangingPunct="1"/>
            <a:endParaRPr lang="en-US" altLang="en-US" smtClean="0">
              <a:latin typeface="Arial" panose="020B0604020202020204" pitchFamily="34" charset="0"/>
              <a:cs typeface="Arial" panose="020B0604020202020204" pitchFamily="34" charset="0"/>
            </a:endParaRPr>
          </a:p>
          <a:p>
            <a:pPr eaLnBrk="1" hangingPunct="1"/>
            <a:r>
              <a:rPr lang="en-US" altLang="en-US" smtClean="0">
                <a:latin typeface="Arial" panose="020B0604020202020204" pitchFamily="34" charset="0"/>
                <a:cs typeface="Arial" panose="020B0604020202020204" pitchFamily="34" charset="0"/>
              </a:rPr>
              <a:t>So there are inequalities in disease specific mortality rate, for example death from ischemic heart disease, and these can and do improve as treatment and prevention improves, but because the underlying causes are not addressed the manifestation simply changes – strategies focussed on specific diseases and single risk factors are important but will not substantially impact on the overall inequalities in death rates.</a:t>
            </a:r>
            <a:endParaRPr lang="en-GB" altLang="en-US" smtClean="0">
              <a:latin typeface="Gill Sans"/>
            </a:endParaRPr>
          </a:p>
          <a:p>
            <a:pPr eaLnBrk="1" hangingPunct="1"/>
            <a:endParaRPr lang="en-US" altLang="en-US" smtClean="0">
              <a:latin typeface="Arial" panose="020B0604020202020204" pitchFamily="34" charset="0"/>
              <a:cs typeface="Arial" panose="020B0604020202020204" pitchFamily="34" charset="0"/>
            </a:endParaRPr>
          </a:p>
          <a:p>
            <a:pPr eaLnBrk="1" hangingPunct="1"/>
            <a:r>
              <a:rPr lang="en-US" altLang="en-US" smtClean="0">
                <a:latin typeface="Arial" panose="020B0604020202020204" pitchFamily="34" charset="0"/>
                <a:cs typeface="Arial" panose="020B0604020202020204" pitchFamily="34" charset="0"/>
              </a:rPr>
              <a:t>This is because health inequalities are underpinned by the same fundamental cause of health inequalities we will not solve the problem the manifestation simply changes.</a:t>
            </a:r>
          </a:p>
          <a:p>
            <a:endParaRPr lang="en-GB" altLang="en-US" smtClean="0">
              <a:latin typeface="Gill Sans"/>
            </a:endParaRPr>
          </a:p>
        </p:txBody>
      </p:sp>
      <p:sp>
        <p:nvSpPr>
          <p:cNvPr id="46084" name="Slide Number Placeholder 3"/>
          <p:cNvSpPr>
            <a:spLocks noGrp="1"/>
          </p:cNvSpPr>
          <p:nvPr>
            <p:ph type="sldNum" sz="quarter" idx="4294967295"/>
          </p:nvPr>
        </p:nvSpPr>
        <p:spPr bwMode="auto">
          <a:xfrm>
            <a:off x="3849688"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fontAlgn="base">
              <a:spcBef>
                <a:spcPct val="0"/>
              </a:spcBef>
              <a:spcAft>
                <a:spcPct val="0"/>
              </a:spcAft>
            </a:pPr>
            <a:fld id="{772AAF2C-BB32-4AE4-8461-0B8E24E62BAD}" type="slidenum">
              <a:rPr lang="en-US" altLang="en-US"/>
              <a:pPr fontAlgn="base">
                <a:spcBef>
                  <a:spcPct val="0"/>
                </a:spcBef>
                <a:spcAft>
                  <a:spcPct val="0"/>
                </a:spcAft>
              </a:pPr>
              <a:t>11</a:t>
            </a:fld>
            <a:endParaRPr lang="en-US" altLang="en-US"/>
          </a:p>
        </p:txBody>
      </p:sp>
    </p:spTree>
    <p:extLst>
      <p:ext uri="{BB962C8B-B14F-4D97-AF65-F5344CB8AC3E}">
        <p14:creationId xmlns:p14="http://schemas.microsoft.com/office/powerpoint/2010/main" val="32252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n-GB" altLang="en-US" smtClean="0">
              <a:latin typeface="Gill Sans"/>
            </a:endParaRPr>
          </a:p>
        </p:txBody>
      </p:sp>
    </p:spTree>
    <p:extLst>
      <p:ext uri="{BB962C8B-B14F-4D97-AF65-F5344CB8AC3E}">
        <p14:creationId xmlns:p14="http://schemas.microsoft.com/office/powerpoint/2010/main" val="1568442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pPr lvl="0"/>
            <a:endParaRPr lang="en-US" dirty="0"/>
          </a:p>
          <a:p>
            <a:pPr lvl="0"/>
            <a:r>
              <a:rPr lang="en-US" dirty="0" smtClean="0"/>
              <a:t>This feels slightly ‘preachy’ and may be better less detailed in a slide, but could well be points that AF would be well placed</a:t>
            </a:r>
            <a:r>
              <a:rPr lang="en-US" baseline="0" dirty="0" smtClean="0"/>
              <a:t> to expand upon…</a:t>
            </a:r>
            <a:endParaRPr lang="en-US" dirty="0"/>
          </a:p>
          <a:p>
            <a:pPr lvl="0"/>
            <a:endParaRPr lang="en-GB" dirty="0"/>
          </a:p>
        </p:txBody>
      </p:sp>
      <p:sp>
        <p:nvSpPr>
          <p:cNvPr id="4" name="Slide Number Placeholder 3"/>
          <p:cNvSpPr txBox="1"/>
          <p:nvPr/>
        </p:nvSpPr>
        <p:spPr>
          <a:xfrm>
            <a:off x="3816575" y="10235583"/>
            <a:ext cx="2919745" cy="538810"/>
          </a:xfrm>
          <a:prstGeom prst="rect">
            <a:avLst/>
          </a:prstGeom>
          <a:noFill/>
          <a:ln>
            <a:noFill/>
          </a:ln>
        </p:spPr>
        <p:txBody>
          <a:bodyPr vert="horz" wrap="square" lIns="91440" tIns="45720" rIns="91440" bIns="45720" anchor="b" anchorCtr="0" compatLnSpc="1"/>
          <a:lstStyle/>
          <a:p>
            <a:pPr algn="r">
              <a:defRPr sz="1800" b="0" i="0" u="none" strike="noStrike" kern="0" cap="none" spc="0" baseline="0">
                <a:solidFill>
                  <a:srgbClr val="000000"/>
                </a:solidFill>
                <a:uFillTx/>
              </a:defRPr>
            </a:pPr>
            <a:fld id="{66E8A169-B633-4E92-933B-03517648884C}" type="slidenum">
              <a:rPr kern="0">
                <a:solidFill>
                  <a:srgbClr val="000000"/>
                </a:solidFill>
                <a:latin typeface="Arial" charset="0"/>
              </a:rPr>
              <a:pPr algn="r">
                <a:defRPr sz="1800" b="0" i="0" u="none" strike="noStrike" kern="0" cap="none" spc="0" baseline="0">
                  <a:solidFill>
                    <a:srgbClr val="000000"/>
                  </a:solidFill>
                  <a:uFillTx/>
                </a:defRPr>
              </a:pPr>
              <a:t>15</a:t>
            </a:fld>
            <a:endParaRPr lang="en-GB" sz="1200" kern="0">
              <a:solidFill>
                <a:srgbClr val="000000"/>
              </a:solidFill>
              <a:latin typeface="Arial"/>
            </a:endParaRPr>
          </a:p>
        </p:txBody>
      </p:sp>
    </p:spTree>
    <p:extLst>
      <p:ext uri="{BB962C8B-B14F-4D97-AF65-F5344CB8AC3E}">
        <p14:creationId xmlns:p14="http://schemas.microsoft.com/office/powerpoint/2010/main" val="3855507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a:ln/>
        </p:spPr>
      </p:sp>
      <p:sp>
        <p:nvSpPr>
          <p:cNvPr id="23555" name="Rectangle 3"/>
          <p:cNvSpPr>
            <a:spLocks noGrp="1"/>
          </p:cNvSpPr>
          <p:nvPr>
            <p:ph type="body" idx="1"/>
          </p:nvPr>
        </p:nvSpPr>
        <p:spPr>
          <a:xfrm>
            <a:off x="398105" y="5118423"/>
            <a:ext cx="5941671" cy="5657840"/>
          </a:xfrm>
          <a:noFill/>
        </p:spPr>
        <p:txBody>
          <a:bodyPr/>
          <a:lstStyle/>
          <a:p>
            <a:pPr eaLnBrk="1" hangingPunct="1"/>
            <a:r>
              <a:rPr lang="en-GB" altLang="en-US" dirty="0" smtClean="0"/>
              <a:t>Think this one’s quite useful</a:t>
            </a:r>
          </a:p>
        </p:txBody>
      </p:sp>
    </p:spTree>
    <p:extLst>
      <p:ext uri="{BB962C8B-B14F-4D97-AF65-F5344CB8AC3E}">
        <p14:creationId xmlns:p14="http://schemas.microsoft.com/office/powerpoint/2010/main" val="3538058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have we been doing to address health inequalities in Scotland? (brief overview with key points taken from below)</a:t>
            </a:r>
          </a:p>
          <a:p>
            <a:endParaRPr lang="en-US" b="1" dirty="0" smtClean="0"/>
          </a:p>
          <a:p>
            <a:r>
              <a:rPr lang="en-US" b="1" dirty="0" smtClean="0"/>
              <a:t>Equally Well </a:t>
            </a:r>
            <a:r>
              <a:rPr lang="en-US" dirty="0" smtClean="0"/>
              <a:t>is the Scottish Government strategy for addressing health inequalities</a:t>
            </a:r>
          </a:p>
          <a:p>
            <a:endParaRPr lang="en-US" dirty="0" smtClean="0"/>
          </a:p>
          <a:p>
            <a:r>
              <a:rPr lang="en-US" dirty="0" smtClean="0"/>
              <a:t>Aimed to address the fundamental and ‘upstream’ factors that cause health inequalities</a:t>
            </a:r>
          </a:p>
          <a:p>
            <a:endParaRPr lang="en-US" dirty="0" smtClean="0"/>
          </a:p>
          <a:p>
            <a:r>
              <a:rPr lang="en-US" dirty="0" smtClean="0"/>
              <a:t>Delivery tended to focus on addressing ‘downstream’ consequences </a:t>
            </a:r>
          </a:p>
          <a:p>
            <a:endParaRPr lang="en-US" dirty="0" smtClean="0"/>
          </a:p>
          <a:p>
            <a:r>
              <a:rPr lang="en-US" dirty="0" smtClean="0"/>
              <a:t>Limited spread of learning from the Equally Well test sites</a:t>
            </a:r>
          </a:p>
          <a:p>
            <a:r>
              <a:rPr lang="en-GB" dirty="0" smtClean="0"/>
              <a:t> </a:t>
            </a:r>
            <a:endParaRPr lang="en-US" dirty="0" smtClean="0"/>
          </a:p>
          <a:p>
            <a:pPr>
              <a:buFontTx/>
              <a:buChar char="•"/>
            </a:pPr>
            <a:r>
              <a:rPr lang="en-US" dirty="0" smtClean="0"/>
              <a:t>Much of the current public health action on health inequalities focusing on mitigating the impacts of social or helps individuals to </a:t>
            </a:r>
            <a:r>
              <a:rPr lang="en-US" i="1" dirty="0" smtClean="0"/>
              <a:t>resist</a:t>
            </a:r>
            <a:r>
              <a:rPr lang="en-US" dirty="0" smtClean="0"/>
              <a:t> these impacts</a:t>
            </a:r>
            <a:endParaRPr lang="en-US" i="1" dirty="0" smtClean="0"/>
          </a:p>
          <a:p>
            <a:pPr>
              <a:buFontTx/>
              <a:buChar char="•"/>
            </a:pPr>
            <a:r>
              <a:rPr lang="en-US" dirty="0" smtClean="0"/>
              <a:t>This may help to stop health inequalities widening uncontrollably</a:t>
            </a:r>
          </a:p>
          <a:p>
            <a:pPr>
              <a:buFontTx/>
              <a:buChar char="•"/>
            </a:pPr>
            <a:r>
              <a:rPr lang="en-US" dirty="0" smtClean="0"/>
              <a:t>But in order to </a:t>
            </a:r>
            <a:r>
              <a:rPr lang="en-US" i="1" dirty="0" smtClean="0"/>
              <a:t>undo</a:t>
            </a:r>
            <a:r>
              <a:rPr lang="en-US" dirty="0" smtClean="0"/>
              <a:t> or </a:t>
            </a:r>
            <a:r>
              <a:rPr lang="en-US" i="1" dirty="0" smtClean="0"/>
              <a:t>eliminate</a:t>
            </a:r>
            <a:r>
              <a:rPr lang="en-US" dirty="0" smtClean="0"/>
              <a:t>, health inequalities, action also needs to be taken to address the fundamental causes</a:t>
            </a:r>
          </a:p>
          <a:p>
            <a:endParaRPr lang="en-GB" dirty="0" smtClean="0"/>
          </a:p>
          <a:p>
            <a:pPr eaLnBrk="1" hangingPunct="1">
              <a:spcBef>
                <a:spcPct val="0"/>
              </a:spcBef>
            </a:pPr>
            <a:r>
              <a:rPr lang="en-US" dirty="0" smtClean="0"/>
              <a:t>The Task Force report </a:t>
            </a:r>
            <a:r>
              <a:rPr lang="en-US" i="1" dirty="0" smtClean="0"/>
              <a:t>Equally Well, </a:t>
            </a:r>
            <a:r>
              <a:rPr lang="en-US" dirty="0" smtClean="0"/>
              <a:t>was published in 2008 set out the joint Scottish Government/COSLA strategy for addressing Health Inequalities.  The strategy was reviewed in 2010. </a:t>
            </a:r>
            <a:r>
              <a:rPr lang="en-US" baseline="0" dirty="0" smtClean="0"/>
              <a:t>  T</a:t>
            </a:r>
            <a:r>
              <a:rPr lang="en-US" dirty="0" smtClean="0"/>
              <a:t>he work we do in Health</a:t>
            </a:r>
            <a:r>
              <a:rPr lang="en-US" baseline="0" dirty="0" smtClean="0"/>
              <a:t> Scotland</a:t>
            </a:r>
            <a:r>
              <a:rPr lang="en-US" dirty="0" smtClean="0"/>
              <a:t>, such as building the evidence, will support better policy making</a:t>
            </a:r>
            <a:endParaRPr lang="en-GB" dirty="0" smtClean="0">
              <a:solidFill>
                <a:srgbClr val="254061"/>
              </a:solidFill>
            </a:endParaRPr>
          </a:p>
          <a:p>
            <a:pPr>
              <a:spcBef>
                <a:spcPct val="50000"/>
              </a:spcBef>
            </a:pPr>
            <a:endParaRPr lang="en-GB" dirty="0" smtClean="0">
              <a:solidFill>
                <a:srgbClr val="254061"/>
              </a:solidFill>
            </a:endParaRPr>
          </a:p>
          <a:p>
            <a:pPr>
              <a:spcBef>
                <a:spcPct val="50000"/>
              </a:spcBef>
            </a:pPr>
            <a:r>
              <a:rPr lang="en-GB" dirty="0" smtClean="0">
                <a:solidFill>
                  <a:srgbClr val="254061"/>
                </a:solidFill>
              </a:rPr>
              <a:t>However, given that:</a:t>
            </a:r>
          </a:p>
          <a:p>
            <a:pPr>
              <a:buFontTx/>
              <a:buChar char="•"/>
            </a:pPr>
            <a:r>
              <a:rPr lang="en-US" dirty="0" smtClean="0"/>
              <a:t>Inequalities are caused by the unequal distribution of power, money and resources in a society (the ‘fundamental’ causes)</a:t>
            </a:r>
          </a:p>
          <a:p>
            <a:pPr>
              <a:buFontTx/>
              <a:buChar char="•"/>
            </a:pPr>
            <a:r>
              <a:rPr lang="en-US" dirty="0" smtClean="0"/>
              <a:t>This unequal distribution impacts on access to good quality work, education and learning, social and cultural services etc.(the wider environmental influences)</a:t>
            </a:r>
          </a:p>
          <a:p>
            <a:pPr>
              <a:buFontTx/>
              <a:buChar char="•"/>
            </a:pPr>
            <a:r>
              <a:rPr lang="en-US" dirty="0" smtClean="0"/>
              <a:t>These inequalities shape individual experiences and health throughout life </a:t>
            </a:r>
          </a:p>
          <a:p>
            <a:pPr>
              <a:spcBef>
                <a:spcPct val="50000"/>
              </a:spcBef>
            </a:pPr>
            <a:endParaRPr lang="en-GB" dirty="0" smtClean="0">
              <a:solidFill>
                <a:srgbClr val="254061"/>
              </a:solidFill>
            </a:endParaRPr>
          </a:p>
          <a:p>
            <a:pPr>
              <a:spcBef>
                <a:spcPct val="50000"/>
              </a:spcBef>
            </a:pPr>
            <a:r>
              <a:rPr lang="en-GB" dirty="0" smtClean="0">
                <a:solidFill>
                  <a:srgbClr val="254061"/>
                </a:solidFill>
              </a:rPr>
              <a:t>There needs to be a shift in action…</a:t>
            </a:r>
            <a:endParaRPr lang="en-GB" dirty="0" smtClean="0">
              <a:latin typeface="Arial" charset="0"/>
              <a:cs typeface="Arial" charset="0"/>
            </a:endParaRPr>
          </a:p>
          <a:p>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113165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Likewise…but this is maybe getting too detailed for an intro</a:t>
            </a:r>
            <a:r>
              <a:rPr lang="en-GB" sz="1200" kern="1200" baseline="0" dirty="0" smtClean="0">
                <a:solidFill>
                  <a:schemeClr val="tx1"/>
                </a:solidFill>
                <a:effectLst/>
                <a:latin typeface="+mn-lt"/>
                <a:ea typeface="+mn-ea"/>
                <a:cs typeface="+mn-cs"/>
              </a:rPr>
              <a:t> to AFHS, which is effectively what this presentation is</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4D314E2-B502-43F4-9EC4-D6805298E9FB}"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4269215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As above</a:t>
            </a:r>
          </a:p>
        </p:txBody>
      </p:sp>
      <p:sp>
        <p:nvSpPr>
          <p:cNvPr id="4" name="Slide Number Placeholder 3"/>
          <p:cNvSpPr>
            <a:spLocks noGrp="1"/>
          </p:cNvSpPr>
          <p:nvPr>
            <p:ph type="sldNum" sz="quarter" idx="10"/>
          </p:nvPr>
        </p:nvSpPr>
        <p:spPr/>
        <p:txBody>
          <a:bodyPr/>
          <a:lstStyle/>
          <a:p>
            <a:fld id="{C4D314E2-B502-43F4-9EC4-D6805298E9FB}"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2762934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As above</a:t>
            </a:r>
          </a:p>
        </p:txBody>
      </p:sp>
      <p:sp>
        <p:nvSpPr>
          <p:cNvPr id="4" name="Slide Number Placeholder 3"/>
          <p:cNvSpPr>
            <a:spLocks noGrp="1"/>
          </p:cNvSpPr>
          <p:nvPr>
            <p:ph type="sldNum" sz="quarter" idx="10"/>
          </p:nvPr>
        </p:nvSpPr>
        <p:spPr/>
        <p:txBody>
          <a:bodyPr/>
          <a:lstStyle/>
          <a:p>
            <a:fld id="{C4D314E2-B502-43F4-9EC4-D6805298E9FB}"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3568872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So, what can be done? </a:t>
            </a:r>
          </a:p>
          <a:p>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Action needs to be taken to address the underlying causes of health inequalities, rather than focusing solely on specific diseases or risk factors. This schematic diagram illustrates this:</a:t>
            </a:r>
          </a:p>
          <a:p>
            <a:endParaRPr lang="en-GB" altLang="en-US" smtClean="0">
              <a:latin typeface="Gill Sans"/>
            </a:endParaRPr>
          </a:p>
          <a:p>
            <a:pPr eaLnBrk="1" hangingPunct="1"/>
            <a:r>
              <a:rPr lang="en-US" altLang="en-US" smtClean="0">
                <a:latin typeface="Arial" panose="020B0604020202020204" pitchFamily="34" charset="0"/>
                <a:cs typeface="Arial" panose="020B0604020202020204" pitchFamily="34" charset="0"/>
              </a:rPr>
              <a:t>So in the 19</a:t>
            </a:r>
            <a:r>
              <a:rPr lang="en-US" altLang="en-US" baseline="30000" smtClean="0">
                <a:latin typeface="Arial" panose="020B0604020202020204" pitchFamily="34" charset="0"/>
                <a:cs typeface="Arial" panose="020B0604020202020204" pitchFamily="34" charset="0"/>
              </a:rPr>
              <a:t>th</a:t>
            </a:r>
            <a:r>
              <a:rPr lang="en-US" altLang="en-US" smtClean="0">
                <a:latin typeface="Arial" panose="020B0604020202020204" pitchFamily="34" charset="0"/>
                <a:cs typeface="Arial" panose="020B0604020202020204" pitchFamily="34" charset="0"/>
              </a:rPr>
              <a:t> century, in the era of infectious disease, when disease first emerged they affected rich and poor alike, but as it was understood that these diseases were transmitted by unclean water and through over crowding, and the rich made changes, inequalities started to appear. As clean water and overcrowding were addressed by social reform , heart disease and cancer became a more import cause of death and then inequality. As these improved they were replaced by alcohol-related and now obesity related disease. </a:t>
            </a:r>
          </a:p>
          <a:p>
            <a:pPr eaLnBrk="1" hangingPunct="1"/>
            <a:endParaRPr lang="en-US" altLang="en-US" smtClean="0">
              <a:latin typeface="Arial" panose="020B0604020202020204" pitchFamily="34" charset="0"/>
              <a:cs typeface="Arial" panose="020B0604020202020204" pitchFamily="34" charset="0"/>
            </a:endParaRPr>
          </a:p>
          <a:p>
            <a:pPr eaLnBrk="1" hangingPunct="1"/>
            <a:r>
              <a:rPr lang="en-US" altLang="en-US" smtClean="0">
                <a:latin typeface="Arial" panose="020B0604020202020204" pitchFamily="34" charset="0"/>
                <a:cs typeface="Arial" panose="020B0604020202020204" pitchFamily="34" charset="0"/>
              </a:rPr>
              <a:t>So there are inequalities in disease specific mortality rate, for example death from ischemic heart disease, and these can and do improve as treatment and prevention improves, but because the underlying causes are not addressed the manifestation simply changes – strategies focussed on specific diseases and single risk factors are important but will not substantially impact on the overall inequalities in death rates.</a:t>
            </a:r>
            <a:endParaRPr lang="en-GB" altLang="en-US" smtClean="0">
              <a:latin typeface="Gill Sans"/>
            </a:endParaRPr>
          </a:p>
          <a:p>
            <a:pPr eaLnBrk="1" hangingPunct="1"/>
            <a:endParaRPr lang="en-US" altLang="en-US" smtClean="0">
              <a:latin typeface="Arial" panose="020B0604020202020204" pitchFamily="34" charset="0"/>
              <a:cs typeface="Arial" panose="020B0604020202020204" pitchFamily="34" charset="0"/>
            </a:endParaRPr>
          </a:p>
          <a:p>
            <a:pPr eaLnBrk="1" hangingPunct="1"/>
            <a:r>
              <a:rPr lang="en-US" altLang="en-US" smtClean="0">
                <a:latin typeface="Arial" panose="020B0604020202020204" pitchFamily="34" charset="0"/>
                <a:cs typeface="Arial" panose="020B0604020202020204" pitchFamily="34" charset="0"/>
              </a:rPr>
              <a:t>This is because health inequalities are underpinned by the same fundamental cause of health inequalities we will not solve the problem the manifestation simply changes.</a:t>
            </a:r>
          </a:p>
          <a:p>
            <a:endParaRPr lang="en-GB" altLang="en-US" smtClean="0">
              <a:latin typeface="Gill Sans"/>
            </a:endParaRPr>
          </a:p>
        </p:txBody>
      </p:sp>
      <p:sp>
        <p:nvSpPr>
          <p:cNvPr id="46084" name="Slide Number Placeholder 3"/>
          <p:cNvSpPr>
            <a:spLocks noGrp="1"/>
          </p:cNvSpPr>
          <p:nvPr>
            <p:ph type="sldNum" sz="quarter" idx="4294967295"/>
          </p:nvPr>
        </p:nvSpPr>
        <p:spPr bwMode="auto">
          <a:xfrm>
            <a:off x="3849688"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fontAlgn="base">
              <a:spcBef>
                <a:spcPct val="0"/>
              </a:spcBef>
              <a:spcAft>
                <a:spcPct val="0"/>
              </a:spcAft>
            </a:pPr>
            <a:fld id="{772AAF2C-BB32-4AE4-8461-0B8E24E62BAD}" type="slidenum">
              <a:rPr lang="en-US" altLang="en-US"/>
              <a:pPr fontAlgn="base">
                <a:spcBef>
                  <a:spcPct val="0"/>
                </a:spcBef>
                <a:spcAft>
                  <a:spcPct val="0"/>
                </a:spcAft>
              </a:pPr>
              <a:t>24</a:t>
            </a:fld>
            <a:endParaRPr lang="en-US" altLang="en-US"/>
          </a:p>
        </p:txBody>
      </p:sp>
    </p:spTree>
    <p:extLst>
      <p:ext uri="{BB962C8B-B14F-4D97-AF65-F5344CB8AC3E}">
        <p14:creationId xmlns:p14="http://schemas.microsoft.com/office/powerpoint/2010/main" val="2405170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3468889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8A617F9-5A7F-47E3-9F2B-AFFD2D6EA8A0}"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3BE680-67AA-41BF-A3E8-59346B55B74F}" type="slidenum">
              <a:rPr lang="en-US" altLang="en-US"/>
              <a:pPr>
                <a:defRPr/>
              </a:pPr>
              <a:t>‹#›</a:t>
            </a:fld>
            <a:endParaRPr lang="en-US" altLang="en-US"/>
          </a:p>
        </p:txBody>
      </p:sp>
    </p:spTree>
    <p:extLst>
      <p:ext uri="{BB962C8B-B14F-4D97-AF65-F5344CB8AC3E}">
        <p14:creationId xmlns:p14="http://schemas.microsoft.com/office/powerpoint/2010/main" val="261614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A8858F-E1FD-4DED-8239-B96D77C94DC7}"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013BA9-DAC2-47FE-820D-FA8AF6AF798A}" type="slidenum">
              <a:rPr lang="en-US" altLang="en-US"/>
              <a:pPr>
                <a:defRPr/>
              </a:pPr>
              <a:t>‹#›</a:t>
            </a:fld>
            <a:endParaRPr lang="en-US" altLang="en-US"/>
          </a:p>
        </p:txBody>
      </p:sp>
    </p:spTree>
    <p:extLst>
      <p:ext uri="{BB962C8B-B14F-4D97-AF65-F5344CB8AC3E}">
        <p14:creationId xmlns:p14="http://schemas.microsoft.com/office/powerpoint/2010/main" val="267606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BE3C3B3-EC61-4EBA-9CD2-3615F1BF420D}"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485E13-8E58-4655-AF18-800DC113E4E8}" type="slidenum">
              <a:rPr lang="en-US" altLang="en-US"/>
              <a:pPr>
                <a:defRPr/>
              </a:pPr>
              <a:t>‹#›</a:t>
            </a:fld>
            <a:endParaRPr lang="en-US" altLang="en-US"/>
          </a:p>
        </p:txBody>
      </p:sp>
    </p:spTree>
    <p:extLst>
      <p:ext uri="{BB962C8B-B14F-4D97-AF65-F5344CB8AC3E}">
        <p14:creationId xmlns:p14="http://schemas.microsoft.com/office/powerpoint/2010/main" val="2991064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D294370-2E6B-462E-8BA5-F3AD4E655B70}"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D6859A-6E19-4A71-810E-78184E9AD382}" type="slidenum">
              <a:rPr lang="en-US" altLang="en-US"/>
              <a:pPr>
                <a:defRPr/>
              </a:pPr>
              <a:t>‹#›</a:t>
            </a:fld>
            <a:endParaRPr lang="en-US" altLang="en-US"/>
          </a:p>
        </p:txBody>
      </p:sp>
    </p:spTree>
    <p:extLst>
      <p:ext uri="{BB962C8B-B14F-4D97-AF65-F5344CB8AC3E}">
        <p14:creationId xmlns:p14="http://schemas.microsoft.com/office/powerpoint/2010/main" val="7971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05BC44-B9AC-409B-A123-2B10255C7C27}" type="datetimeFigureOut">
              <a:rPr lang="en-US">
                <a:solidFill>
                  <a:prstClr val="black">
                    <a:tint val="75000"/>
                  </a:prstClr>
                </a:solidFill>
              </a:rPr>
              <a:pPr>
                <a:defRPr/>
              </a:pPr>
              <a:t>6/1/2016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7DC9B73-DA23-4152-B276-23FD51EAB869}" type="slidenum">
              <a:rPr lang="en-US" altLang="en-US"/>
              <a:pPr>
                <a:defRPr/>
              </a:pPr>
              <a:t>‹#›</a:t>
            </a:fld>
            <a:endParaRPr lang="en-US" altLang="en-US"/>
          </a:p>
        </p:txBody>
      </p:sp>
    </p:spTree>
    <p:extLst>
      <p:ext uri="{BB962C8B-B14F-4D97-AF65-F5344CB8AC3E}">
        <p14:creationId xmlns:p14="http://schemas.microsoft.com/office/powerpoint/2010/main" val="425075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CC71108-E0C9-4E24-9A14-7E18BAECF2AA}" type="datetimeFigureOut">
              <a:rPr lang="en-US">
                <a:solidFill>
                  <a:prstClr val="black">
                    <a:tint val="75000"/>
                  </a:prstClr>
                </a:solidFill>
              </a:rPr>
              <a:pPr>
                <a:defRPr/>
              </a:pPr>
              <a:t>6/1/2016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790F91E-B122-4449-BA9A-3A1257DD1F04}" type="slidenum">
              <a:rPr lang="en-US" altLang="en-US"/>
              <a:pPr>
                <a:defRPr/>
              </a:pPr>
              <a:t>‹#›</a:t>
            </a:fld>
            <a:endParaRPr lang="en-US" altLang="en-US"/>
          </a:p>
        </p:txBody>
      </p:sp>
    </p:spTree>
    <p:extLst>
      <p:ext uri="{BB962C8B-B14F-4D97-AF65-F5344CB8AC3E}">
        <p14:creationId xmlns:p14="http://schemas.microsoft.com/office/powerpoint/2010/main" val="2727249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54C2A5-219B-4163-A845-924F5059E036}" type="datetimeFigureOut">
              <a:rPr lang="en-US">
                <a:solidFill>
                  <a:prstClr val="black">
                    <a:tint val="75000"/>
                  </a:prstClr>
                </a:solidFill>
              </a:rPr>
              <a:pPr>
                <a:defRPr/>
              </a:pPr>
              <a:t>6/1/2016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8EDB5C1-ADAB-42CD-BA1E-33DF582FD67A}" type="slidenum">
              <a:rPr lang="en-US" altLang="en-US"/>
              <a:pPr>
                <a:defRPr/>
              </a:pPr>
              <a:t>‹#›</a:t>
            </a:fld>
            <a:endParaRPr lang="en-US" altLang="en-US"/>
          </a:p>
        </p:txBody>
      </p:sp>
    </p:spTree>
    <p:extLst>
      <p:ext uri="{BB962C8B-B14F-4D97-AF65-F5344CB8AC3E}">
        <p14:creationId xmlns:p14="http://schemas.microsoft.com/office/powerpoint/2010/main" val="2444064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37A2EAD-610B-49D7-B0CA-BD992226F044}"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3898253-B5A1-4C21-A587-8879B320806D}" type="slidenum">
              <a:rPr lang="en-US" altLang="en-US"/>
              <a:pPr>
                <a:defRPr/>
              </a:pPr>
              <a:t>‹#›</a:t>
            </a:fld>
            <a:endParaRPr lang="en-US" altLang="en-US"/>
          </a:p>
        </p:txBody>
      </p:sp>
    </p:spTree>
    <p:extLst>
      <p:ext uri="{BB962C8B-B14F-4D97-AF65-F5344CB8AC3E}">
        <p14:creationId xmlns:p14="http://schemas.microsoft.com/office/powerpoint/2010/main" val="3764584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B91E8A-AD80-40DA-9E7A-F7E8C18C21EB}"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1262906-446D-460E-9ACB-059F783C9C43}" type="slidenum">
              <a:rPr lang="en-US" altLang="en-US"/>
              <a:pPr>
                <a:defRPr/>
              </a:pPr>
              <a:t>‹#›</a:t>
            </a:fld>
            <a:endParaRPr lang="en-US" altLang="en-US"/>
          </a:p>
        </p:txBody>
      </p:sp>
    </p:spTree>
    <p:extLst>
      <p:ext uri="{BB962C8B-B14F-4D97-AF65-F5344CB8AC3E}">
        <p14:creationId xmlns:p14="http://schemas.microsoft.com/office/powerpoint/2010/main" val="202431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19AF17-F659-4BF1-A9C6-90C45CC5A670}"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C287702-1214-4542-8698-FD504046AD52}" type="slidenum">
              <a:rPr lang="en-US" altLang="en-US"/>
              <a:pPr>
                <a:defRPr/>
              </a:pPr>
              <a:t>‹#›</a:t>
            </a:fld>
            <a:endParaRPr lang="en-US" altLang="en-US"/>
          </a:p>
        </p:txBody>
      </p:sp>
    </p:spTree>
    <p:extLst>
      <p:ext uri="{BB962C8B-B14F-4D97-AF65-F5344CB8AC3E}">
        <p14:creationId xmlns:p14="http://schemas.microsoft.com/office/powerpoint/2010/main" val="245851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4949CB7-98AE-48E0-86F3-5E9F9D6C9FB5}"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3514269-E8E1-40DB-A497-A9908CEF408E}" type="slidenum">
              <a:rPr lang="en-US" altLang="en-US"/>
              <a:pPr>
                <a:defRPr/>
              </a:pPr>
              <a:t>‹#›</a:t>
            </a:fld>
            <a:endParaRPr lang="en-US" altLang="en-US"/>
          </a:p>
        </p:txBody>
      </p:sp>
    </p:spTree>
    <p:extLst>
      <p:ext uri="{BB962C8B-B14F-4D97-AF65-F5344CB8AC3E}">
        <p14:creationId xmlns:p14="http://schemas.microsoft.com/office/powerpoint/2010/main" val="4042208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8A617F9-5A7F-47E3-9F2B-AFFD2D6EA8A0}"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53BE680-67AA-41BF-A3E8-59346B55B74F}" type="slidenum">
              <a:rPr lang="en-US" altLang="en-US"/>
              <a:pPr>
                <a:defRPr/>
              </a:pPr>
              <a:t>‹#›</a:t>
            </a:fld>
            <a:endParaRPr lang="en-US" altLang="en-US"/>
          </a:p>
        </p:txBody>
      </p:sp>
    </p:spTree>
    <p:extLst>
      <p:ext uri="{BB962C8B-B14F-4D97-AF65-F5344CB8AC3E}">
        <p14:creationId xmlns:p14="http://schemas.microsoft.com/office/powerpoint/2010/main" val="2137266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A8858F-E1FD-4DED-8239-B96D77C94DC7}"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013BA9-DAC2-47FE-820D-FA8AF6AF798A}" type="slidenum">
              <a:rPr lang="en-US" altLang="en-US"/>
              <a:pPr>
                <a:defRPr/>
              </a:pPr>
              <a:t>‹#›</a:t>
            </a:fld>
            <a:endParaRPr lang="en-US" altLang="en-US"/>
          </a:p>
        </p:txBody>
      </p:sp>
    </p:spTree>
    <p:extLst>
      <p:ext uri="{BB962C8B-B14F-4D97-AF65-F5344CB8AC3E}">
        <p14:creationId xmlns:p14="http://schemas.microsoft.com/office/powerpoint/2010/main" val="2062329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BE3C3B3-EC61-4EBA-9CD2-3615F1BF420D}"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485E13-8E58-4655-AF18-800DC113E4E8}" type="slidenum">
              <a:rPr lang="en-US" altLang="en-US"/>
              <a:pPr>
                <a:defRPr/>
              </a:pPr>
              <a:t>‹#›</a:t>
            </a:fld>
            <a:endParaRPr lang="en-US" altLang="en-US"/>
          </a:p>
        </p:txBody>
      </p:sp>
    </p:spTree>
    <p:extLst>
      <p:ext uri="{BB962C8B-B14F-4D97-AF65-F5344CB8AC3E}">
        <p14:creationId xmlns:p14="http://schemas.microsoft.com/office/powerpoint/2010/main" val="2860254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D294370-2E6B-462E-8BA5-F3AD4E655B70}"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D6859A-6E19-4A71-810E-78184E9AD382}" type="slidenum">
              <a:rPr lang="en-US" altLang="en-US"/>
              <a:pPr>
                <a:defRPr/>
              </a:pPr>
              <a:t>‹#›</a:t>
            </a:fld>
            <a:endParaRPr lang="en-US" altLang="en-US"/>
          </a:p>
        </p:txBody>
      </p:sp>
    </p:spTree>
    <p:extLst>
      <p:ext uri="{BB962C8B-B14F-4D97-AF65-F5344CB8AC3E}">
        <p14:creationId xmlns:p14="http://schemas.microsoft.com/office/powerpoint/2010/main" val="134513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05BC44-B9AC-409B-A123-2B10255C7C27}" type="datetimeFigureOut">
              <a:rPr lang="en-US">
                <a:solidFill>
                  <a:prstClr val="black">
                    <a:tint val="75000"/>
                  </a:prstClr>
                </a:solidFill>
              </a:rPr>
              <a:pPr>
                <a:defRPr/>
              </a:pPr>
              <a:t>6/1/2016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7DC9B73-DA23-4152-B276-23FD51EAB869}" type="slidenum">
              <a:rPr lang="en-US" altLang="en-US"/>
              <a:pPr>
                <a:defRPr/>
              </a:pPr>
              <a:t>‹#›</a:t>
            </a:fld>
            <a:endParaRPr lang="en-US" altLang="en-US"/>
          </a:p>
        </p:txBody>
      </p:sp>
    </p:spTree>
    <p:extLst>
      <p:ext uri="{BB962C8B-B14F-4D97-AF65-F5344CB8AC3E}">
        <p14:creationId xmlns:p14="http://schemas.microsoft.com/office/powerpoint/2010/main" val="2536817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CC71108-E0C9-4E24-9A14-7E18BAECF2AA}" type="datetimeFigureOut">
              <a:rPr lang="en-US">
                <a:solidFill>
                  <a:prstClr val="black">
                    <a:tint val="75000"/>
                  </a:prstClr>
                </a:solidFill>
              </a:rPr>
              <a:pPr>
                <a:defRPr/>
              </a:pPr>
              <a:t>6/1/2016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790F91E-B122-4449-BA9A-3A1257DD1F04}" type="slidenum">
              <a:rPr lang="en-US" altLang="en-US"/>
              <a:pPr>
                <a:defRPr/>
              </a:pPr>
              <a:t>‹#›</a:t>
            </a:fld>
            <a:endParaRPr lang="en-US" altLang="en-US"/>
          </a:p>
        </p:txBody>
      </p:sp>
    </p:spTree>
    <p:extLst>
      <p:ext uri="{BB962C8B-B14F-4D97-AF65-F5344CB8AC3E}">
        <p14:creationId xmlns:p14="http://schemas.microsoft.com/office/powerpoint/2010/main" val="3655474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54C2A5-219B-4163-A845-924F5059E036}" type="datetimeFigureOut">
              <a:rPr lang="en-US">
                <a:solidFill>
                  <a:prstClr val="black">
                    <a:tint val="75000"/>
                  </a:prstClr>
                </a:solidFill>
              </a:rPr>
              <a:pPr>
                <a:defRPr/>
              </a:pPr>
              <a:t>6/1/2016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8EDB5C1-ADAB-42CD-BA1E-33DF582FD67A}" type="slidenum">
              <a:rPr lang="en-US" altLang="en-US"/>
              <a:pPr>
                <a:defRPr/>
              </a:pPr>
              <a:t>‹#›</a:t>
            </a:fld>
            <a:endParaRPr lang="en-US" altLang="en-US"/>
          </a:p>
        </p:txBody>
      </p:sp>
    </p:spTree>
    <p:extLst>
      <p:ext uri="{BB962C8B-B14F-4D97-AF65-F5344CB8AC3E}">
        <p14:creationId xmlns:p14="http://schemas.microsoft.com/office/powerpoint/2010/main" val="3451831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37A2EAD-610B-49D7-B0CA-BD992226F044}"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3898253-B5A1-4C21-A587-8879B320806D}" type="slidenum">
              <a:rPr lang="en-US" altLang="en-US"/>
              <a:pPr>
                <a:defRPr/>
              </a:pPr>
              <a:t>‹#›</a:t>
            </a:fld>
            <a:endParaRPr lang="en-US" altLang="en-US"/>
          </a:p>
        </p:txBody>
      </p:sp>
    </p:spTree>
    <p:extLst>
      <p:ext uri="{BB962C8B-B14F-4D97-AF65-F5344CB8AC3E}">
        <p14:creationId xmlns:p14="http://schemas.microsoft.com/office/powerpoint/2010/main" val="3124001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B91E8A-AD80-40DA-9E7A-F7E8C18C21EB}" type="datetimeFigureOut">
              <a:rPr lang="en-US">
                <a:solidFill>
                  <a:prstClr val="black">
                    <a:tint val="75000"/>
                  </a:prstClr>
                </a:solidFill>
              </a:rPr>
              <a:pPr>
                <a:defRPr/>
              </a:pPr>
              <a:t>6/1/2016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1262906-446D-460E-9ACB-059F783C9C43}" type="slidenum">
              <a:rPr lang="en-US" altLang="en-US"/>
              <a:pPr>
                <a:defRPr/>
              </a:pPr>
              <a:t>‹#›</a:t>
            </a:fld>
            <a:endParaRPr lang="en-US" altLang="en-US"/>
          </a:p>
        </p:txBody>
      </p:sp>
    </p:spTree>
    <p:extLst>
      <p:ext uri="{BB962C8B-B14F-4D97-AF65-F5344CB8AC3E}">
        <p14:creationId xmlns:p14="http://schemas.microsoft.com/office/powerpoint/2010/main" val="2132533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19AF17-F659-4BF1-A9C6-90C45CC5A670}"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C287702-1214-4542-8698-FD504046AD52}" type="slidenum">
              <a:rPr lang="en-US" altLang="en-US"/>
              <a:pPr>
                <a:defRPr/>
              </a:pPr>
              <a:t>‹#›</a:t>
            </a:fld>
            <a:endParaRPr lang="en-US" altLang="en-US"/>
          </a:p>
        </p:txBody>
      </p:sp>
    </p:spTree>
    <p:extLst>
      <p:ext uri="{BB962C8B-B14F-4D97-AF65-F5344CB8AC3E}">
        <p14:creationId xmlns:p14="http://schemas.microsoft.com/office/powerpoint/2010/main" val="1439514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4949CB7-98AE-48E0-86F3-5E9F9D6C9FB5}" type="datetimeFigureOut">
              <a:rPr lang="en-US">
                <a:solidFill>
                  <a:prstClr val="black">
                    <a:tint val="75000"/>
                  </a:prstClr>
                </a:solidFill>
              </a:rPr>
              <a:pPr>
                <a:defRPr/>
              </a:pPr>
              <a:t>6/1/2016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3514269-E8E1-40DB-A497-A9908CEF408E}" type="slidenum">
              <a:rPr lang="en-US" altLang="en-US"/>
              <a:pPr>
                <a:defRPr/>
              </a:pPr>
              <a:t>‹#›</a:t>
            </a:fld>
            <a:endParaRPr lang="en-US" altLang="en-US"/>
          </a:p>
        </p:txBody>
      </p:sp>
    </p:spTree>
    <p:extLst>
      <p:ext uri="{BB962C8B-B14F-4D97-AF65-F5344CB8AC3E}">
        <p14:creationId xmlns:p14="http://schemas.microsoft.com/office/powerpoint/2010/main" val="3439581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3848661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785749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30412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pPr fontAlgn="base">
              <a:spcBef>
                <a:spcPct val="0"/>
              </a:spcBef>
              <a:spcAft>
                <a:spcPct val="0"/>
              </a:spcAft>
              <a:defRPr/>
            </a:pPr>
            <a:fld id="{872DAD6A-C37D-452E-8B06-1D1659467F1C}" type="datetimeFigureOut">
              <a:rPr lang="en-US" sz="2400">
                <a:solidFill>
                  <a:srgbClr val="000000"/>
                </a:solidFill>
              </a:rPr>
              <a:pPr fontAlgn="base">
                <a:spcBef>
                  <a:spcPct val="0"/>
                </a:spcBef>
                <a:spcAft>
                  <a:spcPct val="0"/>
                </a:spcAft>
                <a:defRPr/>
              </a:pPr>
              <a:t>6/1/2016</a:t>
            </a:fld>
            <a:endParaRPr lang="en-US" sz="2400">
              <a:solidFill>
                <a:srgbClr val="000000"/>
              </a:solidFill>
            </a:endParaRP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fontAlgn="base">
              <a:spcBef>
                <a:spcPct val="0"/>
              </a:spcBef>
              <a:spcAft>
                <a:spcPct val="0"/>
              </a:spcAft>
              <a:defRPr/>
            </a:pPr>
            <a:endParaRPr lang="en-US" sz="2400">
              <a:solidFill>
                <a:srgbClr val="000000"/>
              </a:solidFill>
            </a:endParaRPr>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fontAlgn="base">
              <a:spcBef>
                <a:spcPct val="0"/>
              </a:spcBef>
              <a:spcAft>
                <a:spcPct val="0"/>
              </a:spcAft>
              <a:defRPr/>
            </a:pPr>
            <a:fld id="{B6038F24-ED02-4715-BF91-3E667700BE59}" type="slidenum">
              <a:rPr lang="en-US" sz="2400">
                <a:solidFill>
                  <a:srgbClr val="000000"/>
                </a:solidFill>
              </a:rPr>
              <a:pPr fontAlgn="base">
                <a:spcBef>
                  <a:spcPct val="0"/>
                </a:spcBef>
                <a:spcAft>
                  <a:spcPct val="0"/>
                </a:spcAft>
                <a:defRPr/>
              </a:pPr>
              <a:t>‹#›</a:t>
            </a:fld>
            <a:endParaRPr lang="en-US" sz="2400">
              <a:solidFill>
                <a:srgbClr val="000000"/>
              </a:solidFill>
            </a:endParaRPr>
          </a:p>
        </p:txBody>
      </p:sp>
    </p:spTree>
    <p:extLst>
      <p:ext uri="{BB962C8B-B14F-4D97-AF65-F5344CB8AC3E}">
        <p14:creationId xmlns:p14="http://schemas.microsoft.com/office/powerpoint/2010/main" val="807856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57392"/>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1103569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GB"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Tree>
    <p:extLst>
      <p:ext uri="{BB962C8B-B14F-4D97-AF65-F5344CB8AC3E}">
        <p14:creationId xmlns:p14="http://schemas.microsoft.com/office/powerpoint/2010/main" val="2576431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GB" smtClean="0"/>
              <a:t>Click to edit Master title style</a:t>
            </a:r>
            <a:endParaRPr lang="en-GB"/>
          </a:p>
        </p:txBody>
      </p:sp>
    </p:spTree>
    <p:extLst>
      <p:ext uri="{BB962C8B-B14F-4D97-AF65-F5344CB8AC3E}">
        <p14:creationId xmlns:p14="http://schemas.microsoft.com/office/powerpoint/2010/main" val="36783021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3" name="Rectangle 5"/>
          <p:cNvSpPr>
            <a:spLocks noGrp="1" noChangeArrowheads="1"/>
          </p:cNvSpPr>
          <p:nvPr>
            <p:ph type="ftr" sz="quarter" idx="11"/>
          </p:nvPr>
        </p:nvSpPr>
        <p:spPr>
          <a:xfrm>
            <a:off x="4165600" y="6245225"/>
            <a:ext cx="3860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4" name="Rectangle 6"/>
          <p:cNvSpPr>
            <a:spLocks noGrp="1" noChangeArrowheads="1"/>
          </p:cNvSpPr>
          <p:nvPr>
            <p:ph type="sldNum" sz="quarter" idx="12"/>
          </p:nvPr>
        </p:nvSpPr>
        <p:spPr>
          <a:xfrm>
            <a:off x="8737600" y="6245225"/>
            <a:ext cx="2844800" cy="476250"/>
          </a:xfrm>
          <a:prstGeom prst="rect">
            <a:avLst/>
          </a:prstGeom>
        </p:spPr>
        <p:txBody>
          <a:bodyPr/>
          <a:lstStyle>
            <a:lvl1pPr algn="l">
              <a:defRPr/>
            </a:lvl1pPr>
          </a:lstStyle>
          <a:p>
            <a:pPr fontAlgn="base">
              <a:spcBef>
                <a:spcPct val="0"/>
              </a:spcBef>
              <a:spcAft>
                <a:spcPct val="0"/>
              </a:spcAft>
              <a:defRPr/>
            </a:pPr>
            <a:fld id="{E15CB63C-D6EE-43DA-8E54-21D3E5B126CB}" type="slidenum">
              <a:rPr lang="en-GB" sz="2400">
                <a:solidFill>
                  <a:srgbClr val="000000"/>
                </a:solidFill>
              </a:rPr>
              <a:pPr fontAlgn="base">
                <a:spcBef>
                  <a:spcPct val="0"/>
                </a:spcBef>
                <a:spcAft>
                  <a:spcPct val="0"/>
                </a:spcAft>
                <a:defRPr/>
              </a:pPr>
              <a:t>‹#›</a:t>
            </a:fld>
            <a:endParaRPr lang="en-GB" sz="2400">
              <a:solidFill>
                <a:srgbClr val="000000"/>
              </a:solidFill>
            </a:endParaRPr>
          </a:p>
        </p:txBody>
      </p:sp>
    </p:spTree>
    <p:extLst>
      <p:ext uri="{BB962C8B-B14F-4D97-AF65-F5344CB8AC3E}">
        <p14:creationId xmlns:p14="http://schemas.microsoft.com/office/powerpoint/2010/main" val="8130241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57392"/>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2217991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GB"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Tree>
    <p:extLst>
      <p:ext uri="{BB962C8B-B14F-4D97-AF65-F5344CB8AC3E}">
        <p14:creationId xmlns:p14="http://schemas.microsoft.com/office/powerpoint/2010/main" val="39010884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GB" smtClean="0"/>
              <a:t>Click to edit Master title style</a:t>
            </a:r>
            <a:endParaRPr lang="en-GB"/>
          </a:p>
        </p:txBody>
      </p:sp>
    </p:spTree>
    <p:extLst>
      <p:ext uri="{BB962C8B-B14F-4D97-AF65-F5344CB8AC3E}">
        <p14:creationId xmlns:p14="http://schemas.microsoft.com/office/powerpoint/2010/main" val="13678619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3" name="Rectangle 5"/>
          <p:cNvSpPr>
            <a:spLocks noGrp="1" noChangeArrowheads="1"/>
          </p:cNvSpPr>
          <p:nvPr>
            <p:ph type="ftr" sz="quarter" idx="11"/>
          </p:nvPr>
        </p:nvSpPr>
        <p:spPr>
          <a:xfrm>
            <a:off x="4165600" y="6245225"/>
            <a:ext cx="3860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4" name="Rectangle 6"/>
          <p:cNvSpPr>
            <a:spLocks noGrp="1" noChangeArrowheads="1"/>
          </p:cNvSpPr>
          <p:nvPr>
            <p:ph type="sldNum" sz="quarter" idx="12"/>
          </p:nvPr>
        </p:nvSpPr>
        <p:spPr>
          <a:xfrm>
            <a:off x="8737600" y="6245225"/>
            <a:ext cx="2844800" cy="476250"/>
          </a:xfrm>
          <a:prstGeom prst="rect">
            <a:avLst/>
          </a:prstGeom>
        </p:spPr>
        <p:txBody>
          <a:bodyPr/>
          <a:lstStyle>
            <a:lvl1pPr algn="l">
              <a:defRPr/>
            </a:lvl1pPr>
          </a:lstStyle>
          <a:p>
            <a:pPr fontAlgn="base">
              <a:spcBef>
                <a:spcPct val="0"/>
              </a:spcBef>
              <a:spcAft>
                <a:spcPct val="0"/>
              </a:spcAft>
              <a:defRPr/>
            </a:pPr>
            <a:fld id="{E15CB63C-D6EE-43DA-8E54-21D3E5B126CB}" type="slidenum">
              <a:rPr lang="en-GB" sz="2400">
                <a:solidFill>
                  <a:srgbClr val="000000"/>
                </a:solidFill>
              </a:rPr>
              <a:pPr fontAlgn="base">
                <a:spcBef>
                  <a:spcPct val="0"/>
                </a:spcBef>
                <a:spcAft>
                  <a:spcPct val="0"/>
                </a:spcAft>
                <a:defRPr/>
              </a:pPr>
              <a:t>‹#›</a:t>
            </a:fld>
            <a:endParaRPr lang="en-GB" sz="2400">
              <a:solidFill>
                <a:srgbClr val="000000"/>
              </a:solidFill>
            </a:endParaRPr>
          </a:p>
        </p:txBody>
      </p:sp>
    </p:spTree>
    <p:extLst>
      <p:ext uri="{BB962C8B-B14F-4D97-AF65-F5344CB8AC3E}">
        <p14:creationId xmlns:p14="http://schemas.microsoft.com/office/powerpoint/2010/main" val="2748237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28450473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146539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255606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pPr fontAlgn="base">
              <a:spcBef>
                <a:spcPct val="0"/>
              </a:spcBef>
              <a:spcAft>
                <a:spcPct val="0"/>
              </a:spcAft>
              <a:defRPr/>
            </a:pPr>
            <a:fld id="{872DAD6A-C37D-452E-8B06-1D1659467F1C}" type="datetimeFigureOut">
              <a:rPr lang="en-US" sz="2400">
                <a:solidFill>
                  <a:srgbClr val="000000"/>
                </a:solidFill>
              </a:rPr>
              <a:pPr fontAlgn="base">
                <a:spcBef>
                  <a:spcPct val="0"/>
                </a:spcBef>
                <a:spcAft>
                  <a:spcPct val="0"/>
                </a:spcAft>
                <a:defRPr/>
              </a:pPr>
              <a:t>6/1/2016</a:t>
            </a:fld>
            <a:endParaRPr lang="en-US" sz="2400">
              <a:solidFill>
                <a:srgbClr val="000000"/>
              </a:solidFill>
            </a:endParaRP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fontAlgn="base">
              <a:spcBef>
                <a:spcPct val="0"/>
              </a:spcBef>
              <a:spcAft>
                <a:spcPct val="0"/>
              </a:spcAft>
              <a:defRPr/>
            </a:pPr>
            <a:endParaRPr lang="en-US" sz="2400">
              <a:solidFill>
                <a:srgbClr val="000000"/>
              </a:solidFill>
            </a:endParaRPr>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fontAlgn="base">
              <a:spcBef>
                <a:spcPct val="0"/>
              </a:spcBef>
              <a:spcAft>
                <a:spcPct val="0"/>
              </a:spcAft>
              <a:defRPr/>
            </a:pPr>
            <a:fld id="{B6038F24-ED02-4715-BF91-3E667700BE59}" type="slidenum">
              <a:rPr lang="en-US" sz="2400">
                <a:solidFill>
                  <a:srgbClr val="000000"/>
                </a:solidFill>
              </a:rPr>
              <a:pPr fontAlgn="base">
                <a:spcBef>
                  <a:spcPct val="0"/>
                </a:spcBef>
                <a:spcAft>
                  <a:spcPct val="0"/>
                </a:spcAft>
                <a:defRPr/>
              </a:pPr>
              <a:t>‹#›</a:t>
            </a:fld>
            <a:endParaRPr lang="en-US" sz="2400">
              <a:solidFill>
                <a:srgbClr val="000000"/>
              </a:solidFill>
            </a:endParaRPr>
          </a:p>
        </p:txBody>
      </p:sp>
    </p:spTree>
    <p:extLst>
      <p:ext uri="{BB962C8B-B14F-4D97-AF65-F5344CB8AC3E}">
        <p14:creationId xmlns:p14="http://schemas.microsoft.com/office/powerpoint/2010/main" val="3183047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a:srcRect/>
          <a:stretch>
            <a:fillRect/>
          </a:stretch>
        </p:blipFill>
        <p:spPr bwMode="auto">
          <a:xfrm>
            <a:off x="0" y="-26988"/>
            <a:ext cx="12192000" cy="6884988"/>
          </a:xfrm>
          <a:prstGeom prst="rect">
            <a:avLst/>
          </a:prstGeom>
          <a:noFill/>
          <a:ln w="9525">
            <a:noFill/>
            <a:miter lim="800000"/>
            <a:headEnd/>
            <a:tailEnd/>
          </a:ln>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US" noProof="0" smtClean="0"/>
              <a:t>Click to edit Master title style</a:t>
            </a:r>
            <a:endParaRPr lang="en-GB" noProof="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US" noProof="0" smtClean="0"/>
              <a:t>Click to edit Master subtitle style</a:t>
            </a:r>
            <a:endParaRPr lang="en-GB" noProof="0" smtClean="0"/>
          </a:p>
        </p:txBody>
      </p:sp>
    </p:spTree>
    <p:extLst>
      <p:ext uri="{BB962C8B-B14F-4D97-AF65-F5344CB8AC3E}">
        <p14:creationId xmlns:p14="http://schemas.microsoft.com/office/powerpoint/2010/main" val="42075786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69077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29682370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3" name="Rectangle 5"/>
          <p:cNvSpPr>
            <a:spLocks noGrp="1" noChangeArrowheads="1"/>
          </p:cNvSpPr>
          <p:nvPr>
            <p:ph type="ftr" sz="quarter" idx="11"/>
          </p:nvPr>
        </p:nvSpPr>
        <p:spPr>
          <a:xfrm>
            <a:off x="4165600" y="6245225"/>
            <a:ext cx="3860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4" name="Rectangle 6"/>
          <p:cNvSpPr>
            <a:spLocks noGrp="1" noChangeArrowheads="1"/>
          </p:cNvSpPr>
          <p:nvPr>
            <p:ph type="sldNum" sz="quarter" idx="12"/>
          </p:nvPr>
        </p:nvSpPr>
        <p:spPr>
          <a:xfrm>
            <a:off x="8737600" y="6245225"/>
            <a:ext cx="2844800" cy="476250"/>
          </a:xfrm>
          <a:prstGeom prst="rect">
            <a:avLst/>
          </a:prstGeom>
        </p:spPr>
        <p:txBody>
          <a:bodyPr/>
          <a:lstStyle>
            <a:lvl1pPr algn="l">
              <a:defRPr/>
            </a:lvl1pPr>
          </a:lstStyle>
          <a:p>
            <a:pPr fontAlgn="base">
              <a:spcBef>
                <a:spcPct val="0"/>
              </a:spcBef>
              <a:spcAft>
                <a:spcPct val="0"/>
              </a:spcAft>
              <a:defRPr/>
            </a:pPr>
            <a:fld id="{CDF7C040-114D-438D-A5EC-ABBCE22E2EA6}" type="slidenum">
              <a:rPr lang="en-GB" sz="2400">
                <a:solidFill>
                  <a:srgbClr val="000000"/>
                </a:solidFill>
              </a:rPr>
              <a:pPr fontAlgn="base">
                <a:spcBef>
                  <a:spcPct val="0"/>
                </a:spcBef>
                <a:spcAft>
                  <a:spcPct val="0"/>
                </a:spcAft>
                <a:defRPr/>
              </a:pPr>
              <a:t>‹#›</a:t>
            </a:fld>
            <a:endParaRPr lang="en-GB" sz="2400">
              <a:solidFill>
                <a:srgbClr val="000000"/>
              </a:solidFill>
            </a:endParaRPr>
          </a:p>
        </p:txBody>
      </p:sp>
    </p:spTree>
    <p:extLst>
      <p:ext uri="{BB962C8B-B14F-4D97-AF65-F5344CB8AC3E}">
        <p14:creationId xmlns:p14="http://schemas.microsoft.com/office/powerpoint/2010/main" val="401077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57392"/>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4127042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GB"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Tree>
    <p:extLst>
      <p:ext uri="{BB962C8B-B14F-4D97-AF65-F5344CB8AC3E}">
        <p14:creationId xmlns:p14="http://schemas.microsoft.com/office/powerpoint/2010/main" val="40109682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GB" smtClean="0"/>
              <a:t>Click to edit Master title style</a:t>
            </a:r>
            <a:endParaRPr lang="en-GB"/>
          </a:p>
        </p:txBody>
      </p:sp>
    </p:spTree>
    <p:extLst>
      <p:ext uri="{BB962C8B-B14F-4D97-AF65-F5344CB8AC3E}">
        <p14:creationId xmlns:p14="http://schemas.microsoft.com/office/powerpoint/2010/main" val="14628107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3" name="Rectangle 5"/>
          <p:cNvSpPr>
            <a:spLocks noGrp="1" noChangeArrowheads="1"/>
          </p:cNvSpPr>
          <p:nvPr>
            <p:ph type="ftr" sz="quarter" idx="11"/>
          </p:nvPr>
        </p:nvSpPr>
        <p:spPr>
          <a:xfrm>
            <a:off x="4165600" y="6245225"/>
            <a:ext cx="3860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4" name="Rectangle 6"/>
          <p:cNvSpPr>
            <a:spLocks noGrp="1" noChangeArrowheads="1"/>
          </p:cNvSpPr>
          <p:nvPr>
            <p:ph type="sldNum" sz="quarter" idx="12"/>
          </p:nvPr>
        </p:nvSpPr>
        <p:spPr>
          <a:xfrm>
            <a:off x="8737600" y="6245225"/>
            <a:ext cx="2844800" cy="476250"/>
          </a:xfrm>
          <a:prstGeom prst="rect">
            <a:avLst/>
          </a:prstGeom>
        </p:spPr>
        <p:txBody>
          <a:bodyPr/>
          <a:lstStyle>
            <a:lvl1pPr algn="l">
              <a:defRPr/>
            </a:lvl1pPr>
          </a:lstStyle>
          <a:p>
            <a:pPr fontAlgn="base">
              <a:spcBef>
                <a:spcPct val="0"/>
              </a:spcBef>
              <a:spcAft>
                <a:spcPct val="0"/>
              </a:spcAft>
              <a:defRPr/>
            </a:pPr>
            <a:fld id="{E15CB63C-D6EE-43DA-8E54-21D3E5B126CB}" type="slidenum">
              <a:rPr lang="en-GB" sz="2400">
                <a:solidFill>
                  <a:srgbClr val="000000"/>
                </a:solidFill>
              </a:rPr>
              <a:pPr fontAlgn="base">
                <a:spcBef>
                  <a:spcPct val="0"/>
                </a:spcBef>
                <a:spcAft>
                  <a:spcPct val="0"/>
                </a:spcAft>
                <a:defRPr/>
              </a:pPr>
              <a:t>‹#›</a:t>
            </a:fld>
            <a:endParaRPr lang="en-GB" sz="2400">
              <a:solidFill>
                <a:srgbClr val="000000"/>
              </a:solidFill>
            </a:endParaRPr>
          </a:p>
        </p:txBody>
      </p:sp>
    </p:spTree>
    <p:extLst>
      <p:ext uri="{BB962C8B-B14F-4D97-AF65-F5344CB8AC3E}">
        <p14:creationId xmlns:p14="http://schemas.microsoft.com/office/powerpoint/2010/main" val="22913023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1287352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GB"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Tree>
    <p:extLst>
      <p:ext uri="{BB962C8B-B14F-4D97-AF65-F5344CB8AC3E}">
        <p14:creationId xmlns:p14="http://schemas.microsoft.com/office/powerpoint/2010/main" val="29725947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GB" smtClean="0"/>
              <a:t>Click to edit Master title style</a:t>
            </a:r>
            <a:endParaRPr lang="en-GB"/>
          </a:p>
        </p:txBody>
      </p:sp>
    </p:spTree>
    <p:extLst>
      <p:ext uri="{BB962C8B-B14F-4D97-AF65-F5344CB8AC3E}">
        <p14:creationId xmlns:p14="http://schemas.microsoft.com/office/powerpoint/2010/main" val="4076790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Text Box 1"/>
          <p:cNvSpPr txBox="1">
            <a:spLocks noGrp="1" noChangeArrowheads="1"/>
          </p:cNvSpPr>
          <p:nvPr>
            <p:ph type="sldNum" sz="quarter" idx="10"/>
          </p:nvPr>
        </p:nvSpPr>
        <p:spPr>
          <a:ln/>
        </p:spPr>
        <p:txBody>
          <a:bodyPr/>
          <a:lstStyle>
            <a:lvl1pPr>
              <a:defRPr/>
            </a:lvl1pPr>
          </a:lstStyle>
          <a:p>
            <a:fld id="{E048BA2C-6071-46F6-B346-C788A47414D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500158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Box 1"/>
          <p:cNvSpPr txBox="1">
            <a:spLocks noGrp="1" noChangeArrowheads="1"/>
          </p:cNvSpPr>
          <p:nvPr>
            <p:ph type="sldNum" sz="quarter" idx="10"/>
          </p:nvPr>
        </p:nvSpPr>
        <p:spPr>
          <a:ln/>
        </p:spPr>
        <p:txBody>
          <a:bodyPr/>
          <a:lstStyle>
            <a:lvl1pPr>
              <a:defRPr/>
            </a:lvl1pPr>
          </a:lstStyle>
          <a:p>
            <a:fld id="{ACCC2062-2BB8-4964-9496-52228D40983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251300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1"/>
          <p:cNvSpPr txBox="1">
            <a:spLocks noGrp="1" noChangeArrowheads="1"/>
          </p:cNvSpPr>
          <p:nvPr>
            <p:ph type="sldNum" sz="quarter" idx="10"/>
          </p:nvPr>
        </p:nvSpPr>
        <p:spPr>
          <a:ln/>
        </p:spPr>
        <p:txBody>
          <a:bodyPr/>
          <a:lstStyle>
            <a:lvl1pPr>
              <a:defRPr/>
            </a:lvl1pPr>
          </a:lstStyle>
          <a:p>
            <a:fld id="{2F23644D-219C-4E01-82E1-40CB4FC0794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005439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Box 1"/>
          <p:cNvSpPr txBox="1">
            <a:spLocks noGrp="1" noChangeArrowheads="1"/>
          </p:cNvSpPr>
          <p:nvPr>
            <p:ph type="sldNum" sz="quarter" idx="10"/>
          </p:nvPr>
        </p:nvSpPr>
        <p:spPr>
          <a:ln/>
        </p:spPr>
        <p:txBody>
          <a:bodyPr/>
          <a:lstStyle>
            <a:lvl1pPr>
              <a:defRPr/>
            </a:lvl1pPr>
          </a:lstStyle>
          <a:p>
            <a:fld id="{4387DCDD-045E-4001-9022-6E5BCF48C24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524694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Text Box 1"/>
          <p:cNvSpPr txBox="1">
            <a:spLocks noGrp="1" noChangeArrowheads="1"/>
          </p:cNvSpPr>
          <p:nvPr>
            <p:ph type="sldNum" sz="quarter" idx="10"/>
          </p:nvPr>
        </p:nvSpPr>
        <p:spPr>
          <a:ln/>
        </p:spPr>
        <p:txBody>
          <a:bodyPr/>
          <a:lstStyle>
            <a:lvl1pPr>
              <a:defRPr/>
            </a:lvl1pPr>
          </a:lstStyle>
          <a:p>
            <a:fld id="{8303411D-EDBA-48D7-8A1C-5D21A35192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6443270"/>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GB"/>
          </a:p>
        </p:txBody>
      </p:sp>
      <p:sp>
        <p:nvSpPr>
          <p:cNvPr id="3" name="Text Box 1"/>
          <p:cNvSpPr txBox="1">
            <a:spLocks noGrp="1" noChangeArrowheads="1"/>
          </p:cNvSpPr>
          <p:nvPr>
            <p:ph type="sldNum" sz="quarter" idx="10"/>
          </p:nvPr>
        </p:nvSpPr>
        <p:spPr>
          <a:ln/>
        </p:spPr>
        <p:txBody>
          <a:bodyPr/>
          <a:lstStyle>
            <a:lvl1pPr>
              <a:defRPr/>
            </a:lvl1pPr>
          </a:lstStyle>
          <a:p>
            <a:fld id="{ACC60983-0863-4646-ACC4-F24C9B42E21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0943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p:cNvSpPr txBox="1">
            <a:spLocks noGrp="1" noChangeArrowheads="1"/>
          </p:cNvSpPr>
          <p:nvPr>
            <p:ph type="sldNum" sz="quarter" idx="10"/>
          </p:nvPr>
        </p:nvSpPr>
        <p:spPr>
          <a:ln/>
        </p:spPr>
        <p:txBody>
          <a:bodyPr/>
          <a:lstStyle>
            <a:lvl1pPr>
              <a:defRPr/>
            </a:lvl1pPr>
          </a:lstStyle>
          <a:p>
            <a:fld id="{36BD4F07-1265-466F-A769-71A367B2823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615865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2BC8CC0E-4BB2-4BCE-8424-5BAF606CE43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79955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sym typeface="Arial" charset="0"/>
            </a:endParaRP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A6B377D8-7193-4FE9-B4B1-84DB7C1F0D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664474"/>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Box 1"/>
          <p:cNvSpPr txBox="1">
            <a:spLocks noGrp="1" noChangeArrowheads="1"/>
          </p:cNvSpPr>
          <p:nvPr>
            <p:ph type="sldNum" sz="quarter" idx="10"/>
          </p:nvPr>
        </p:nvSpPr>
        <p:spPr>
          <a:ln/>
        </p:spPr>
        <p:txBody>
          <a:bodyPr/>
          <a:lstStyle>
            <a:lvl1pPr>
              <a:defRPr/>
            </a:lvl1pPr>
          </a:lstStyle>
          <a:p>
            <a:fld id="{71F82F2D-0D2D-4291-904D-DEBF239EC0F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730182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Box 1"/>
          <p:cNvSpPr txBox="1">
            <a:spLocks noGrp="1" noChangeArrowheads="1"/>
          </p:cNvSpPr>
          <p:nvPr>
            <p:ph type="sldNum" sz="quarter" idx="10"/>
          </p:nvPr>
        </p:nvSpPr>
        <p:spPr>
          <a:ln/>
        </p:spPr>
        <p:txBody>
          <a:bodyPr/>
          <a:lstStyle>
            <a:lvl1pPr>
              <a:defRPr/>
            </a:lvl1pPr>
          </a:lstStyle>
          <a:p>
            <a:fld id="{9E38DA40-BC47-47B9-A75C-C272EF5CCF7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0818203"/>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403602063"/>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24349899"/>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1833268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914400" y="1833564"/>
            <a:ext cx="5080000" cy="5024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833564"/>
            <a:ext cx="5080000" cy="5024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3852769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20202750"/>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12479864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20646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870620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sym typeface="Arial" charset="0"/>
            </a:endParaRP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7753644"/>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65590099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490538"/>
            <a:ext cx="2590800" cy="63674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14400" y="490538"/>
            <a:ext cx="7569200" cy="6367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40120935"/>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13189468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240828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4182471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noChangeArrowheads="1"/>
          </p:cNvSpPr>
          <p:nvPr>
            <p:ph type="dt" sz="half" idx="10"/>
          </p:nvPr>
        </p:nvSpPr>
        <p:spPr>
          <a:xfrm>
            <a:off x="609600" y="6245225"/>
            <a:ext cx="2844800" cy="476250"/>
          </a:xfrm>
          <a:prstGeom prst="rect">
            <a:avLst/>
          </a:prstGeom>
        </p:spPr>
        <p:txBody>
          <a:bodyPr/>
          <a:lstStyle>
            <a:lvl1pPr algn="ctr" eaLnBrk="1" hangingPunct="1">
              <a:defRPr sz="2400">
                <a:latin typeface="Arial" charset="0"/>
                <a:ea typeface="+mn-ea"/>
                <a:cs typeface="+mn-cs"/>
              </a:defRPr>
            </a:lvl1pPr>
          </a:lstStyle>
          <a:p>
            <a:pPr fontAlgn="base">
              <a:spcBef>
                <a:spcPct val="0"/>
              </a:spcBef>
              <a:spcAft>
                <a:spcPct val="0"/>
              </a:spcAft>
              <a:defRPr/>
            </a:pPr>
            <a:endParaRPr lang="en-GB">
              <a:solidFill>
                <a:srgbClr val="000000"/>
              </a:solidFill>
              <a:sym typeface="Gill Sans"/>
            </a:endParaRPr>
          </a:p>
        </p:txBody>
      </p:sp>
      <p:sp>
        <p:nvSpPr>
          <p:cNvPr id="3" name="Footer Placeholder 2"/>
          <p:cNvSpPr>
            <a:spLocks noGrp="1" noChangeArrowheads="1"/>
          </p:cNvSpPr>
          <p:nvPr>
            <p:ph type="ftr" sz="quarter" idx="11"/>
          </p:nvPr>
        </p:nvSpPr>
        <p:spPr>
          <a:xfrm>
            <a:off x="4165600" y="6245225"/>
            <a:ext cx="3860800" cy="476250"/>
          </a:xfrm>
          <a:prstGeom prst="rect">
            <a:avLst/>
          </a:prstGeom>
        </p:spPr>
        <p:txBody>
          <a:bodyPr/>
          <a:lstStyle>
            <a:lvl1pPr algn="ctr" eaLnBrk="1" hangingPunct="1">
              <a:defRPr sz="2400">
                <a:latin typeface="Arial" charset="0"/>
                <a:ea typeface="+mn-ea"/>
                <a:cs typeface="+mn-cs"/>
              </a:defRPr>
            </a:lvl1pPr>
          </a:lstStyle>
          <a:p>
            <a:pPr fontAlgn="base">
              <a:spcBef>
                <a:spcPct val="0"/>
              </a:spcBef>
              <a:spcAft>
                <a:spcPct val="0"/>
              </a:spcAft>
              <a:defRPr/>
            </a:pPr>
            <a:endParaRPr lang="en-GB">
              <a:solidFill>
                <a:srgbClr val="000000"/>
              </a:solidFill>
              <a:sym typeface="Gill Sans"/>
            </a:endParaRPr>
          </a:p>
        </p:txBody>
      </p:sp>
      <p:sp>
        <p:nvSpPr>
          <p:cNvPr id="4" name="Slide Number Placeholder 3"/>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2400">
                <a:latin typeface="Arial" panose="020B0604020202020204" pitchFamily="34" charset="0"/>
              </a:defRPr>
            </a:lvl1pPr>
          </a:lstStyle>
          <a:p>
            <a:pPr fontAlgn="base">
              <a:spcBef>
                <a:spcPct val="0"/>
              </a:spcBef>
              <a:spcAft>
                <a:spcPct val="0"/>
              </a:spcAft>
            </a:pPr>
            <a:fld id="{92D1BD26-761D-4B8B-BAEB-8A8310917585}" type="slidenum">
              <a:rPr lang="en-GB" altLang="en-US">
                <a:solidFill>
                  <a:srgbClr val="000000"/>
                </a:solidFill>
                <a:sym typeface="Gill Sans"/>
              </a:rPr>
              <a:pPr fontAlgn="base">
                <a:spcBef>
                  <a:spcPct val="0"/>
                </a:spcBef>
                <a:spcAft>
                  <a:spcPct val="0"/>
                </a:spcAft>
              </a:pPr>
              <a:t>‹#›</a:t>
            </a:fld>
            <a:endParaRPr lang="en-GB" altLang="en-US">
              <a:solidFill>
                <a:srgbClr val="000000"/>
              </a:solidFill>
              <a:sym typeface="Gill Sans"/>
            </a:endParaRPr>
          </a:p>
        </p:txBody>
      </p:sp>
    </p:spTree>
    <p:extLst>
      <p:ext uri="{BB962C8B-B14F-4D97-AF65-F5344CB8AC3E}">
        <p14:creationId xmlns:p14="http://schemas.microsoft.com/office/powerpoint/2010/main" val="24478071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57392"/>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10672427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GB"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Tree>
    <p:extLst>
      <p:ext uri="{BB962C8B-B14F-4D97-AF65-F5344CB8AC3E}">
        <p14:creationId xmlns:p14="http://schemas.microsoft.com/office/powerpoint/2010/main" val="39197400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GB" smtClean="0"/>
              <a:t>Click to edit Master title style</a:t>
            </a:r>
            <a:endParaRPr lang="en-GB"/>
          </a:p>
        </p:txBody>
      </p:sp>
    </p:spTree>
    <p:extLst>
      <p:ext uri="{BB962C8B-B14F-4D97-AF65-F5344CB8AC3E}">
        <p14:creationId xmlns:p14="http://schemas.microsoft.com/office/powerpoint/2010/main" val="36696266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3" name="Rectangle 5"/>
          <p:cNvSpPr>
            <a:spLocks noGrp="1" noChangeArrowheads="1"/>
          </p:cNvSpPr>
          <p:nvPr>
            <p:ph type="ftr" sz="quarter" idx="11"/>
          </p:nvPr>
        </p:nvSpPr>
        <p:spPr>
          <a:xfrm>
            <a:off x="4165600" y="6245225"/>
            <a:ext cx="3860800" cy="476250"/>
          </a:xfrm>
          <a:prstGeom prst="rect">
            <a:avLst/>
          </a:prstGeom>
        </p:spPr>
        <p:txBody>
          <a:bodyPr/>
          <a:lstStyle>
            <a:lvl1pPr algn="l">
              <a:defRPr/>
            </a:lvl1pPr>
          </a:lstStyle>
          <a:p>
            <a:pPr fontAlgn="base">
              <a:spcBef>
                <a:spcPct val="0"/>
              </a:spcBef>
              <a:spcAft>
                <a:spcPct val="0"/>
              </a:spcAft>
              <a:defRPr/>
            </a:pPr>
            <a:endParaRPr lang="en-GB" sz="2400">
              <a:solidFill>
                <a:srgbClr val="000000"/>
              </a:solidFill>
            </a:endParaRPr>
          </a:p>
        </p:txBody>
      </p:sp>
      <p:sp>
        <p:nvSpPr>
          <p:cNvPr id="4" name="Rectangle 6"/>
          <p:cNvSpPr>
            <a:spLocks noGrp="1" noChangeArrowheads="1"/>
          </p:cNvSpPr>
          <p:nvPr>
            <p:ph type="sldNum" sz="quarter" idx="12"/>
          </p:nvPr>
        </p:nvSpPr>
        <p:spPr>
          <a:xfrm>
            <a:off x="8737600" y="6245225"/>
            <a:ext cx="2844800" cy="476250"/>
          </a:xfrm>
          <a:prstGeom prst="rect">
            <a:avLst/>
          </a:prstGeom>
        </p:spPr>
        <p:txBody>
          <a:bodyPr/>
          <a:lstStyle>
            <a:lvl1pPr algn="l">
              <a:defRPr/>
            </a:lvl1pPr>
          </a:lstStyle>
          <a:p>
            <a:pPr fontAlgn="base">
              <a:spcBef>
                <a:spcPct val="0"/>
              </a:spcBef>
              <a:spcAft>
                <a:spcPct val="0"/>
              </a:spcAft>
              <a:defRPr/>
            </a:pPr>
            <a:fld id="{E15CB63C-D6EE-43DA-8E54-21D3E5B126CB}" type="slidenum">
              <a:rPr lang="en-GB" sz="2400">
                <a:solidFill>
                  <a:srgbClr val="000000"/>
                </a:solidFill>
              </a:rPr>
              <a:pPr fontAlgn="base">
                <a:spcBef>
                  <a:spcPct val="0"/>
                </a:spcBef>
                <a:spcAft>
                  <a:spcPct val="0"/>
                </a:spcAft>
                <a:defRPr/>
              </a:pPr>
              <a:t>‹#›</a:t>
            </a:fld>
            <a:endParaRPr lang="en-GB" sz="2400">
              <a:solidFill>
                <a:srgbClr val="000000"/>
              </a:solidFill>
            </a:endParaRPr>
          </a:p>
        </p:txBody>
      </p:sp>
    </p:spTree>
    <p:extLst>
      <p:ext uri="{BB962C8B-B14F-4D97-AF65-F5344CB8AC3E}">
        <p14:creationId xmlns:p14="http://schemas.microsoft.com/office/powerpoint/2010/main" val="13128638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342767588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2409515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0685280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pPr fontAlgn="base">
              <a:spcBef>
                <a:spcPct val="0"/>
              </a:spcBef>
              <a:spcAft>
                <a:spcPct val="0"/>
              </a:spcAft>
              <a:defRPr/>
            </a:pPr>
            <a:fld id="{872DAD6A-C37D-452E-8B06-1D1659467F1C}" type="datetimeFigureOut">
              <a:rPr lang="en-US" sz="2400">
                <a:solidFill>
                  <a:srgbClr val="000000"/>
                </a:solidFill>
              </a:rPr>
              <a:pPr fontAlgn="base">
                <a:spcBef>
                  <a:spcPct val="0"/>
                </a:spcBef>
                <a:spcAft>
                  <a:spcPct val="0"/>
                </a:spcAft>
                <a:defRPr/>
              </a:pPr>
              <a:t>6/1/2016</a:t>
            </a:fld>
            <a:endParaRPr lang="en-US" sz="2400">
              <a:solidFill>
                <a:srgbClr val="000000"/>
              </a:solidFill>
            </a:endParaRP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fontAlgn="base">
              <a:spcBef>
                <a:spcPct val="0"/>
              </a:spcBef>
              <a:spcAft>
                <a:spcPct val="0"/>
              </a:spcAft>
              <a:defRPr/>
            </a:pPr>
            <a:endParaRPr lang="en-US" sz="2400">
              <a:solidFill>
                <a:srgbClr val="000000"/>
              </a:solidFill>
            </a:endParaRPr>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fontAlgn="base">
              <a:spcBef>
                <a:spcPct val="0"/>
              </a:spcBef>
              <a:spcAft>
                <a:spcPct val="0"/>
              </a:spcAft>
              <a:defRPr/>
            </a:pPr>
            <a:fld id="{B6038F24-ED02-4715-BF91-3E667700BE59}" type="slidenum">
              <a:rPr lang="en-US" sz="2400">
                <a:solidFill>
                  <a:srgbClr val="000000"/>
                </a:solidFill>
              </a:rPr>
              <a:pPr fontAlgn="base">
                <a:spcBef>
                  <a:spcPct val="0"/>
                </a:spcBef>
                <a:spcAft>
                  <a:spcPct val="0"/>
                </a:spcAft>
                <a:defRPr/>
              </a:pPr>
              <a:t>‹#›</a:t>
            </a:fld>
            <a:endParaRPr lang="en-US" sz="2400">
              <a:solidFill>
                <a:srgbClr val="000000"/>
              </a:solidFill>
            </a:endParaRPr>
          </a:p>
        </p:txBody>
      </p:sp>
    </p:spTree>
    <p:extLst>
      <p:ext uri="{BB962C8B-B14F-4D97-AF65-F5344CB8AC3E}">
        <p14:creationId xmlns:p14="http://schemas.microsoft.com/office/powerpoint/2010/main" val="20571945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40572504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457430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8045343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6931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717CB1-D6C2-43F8-A45D-D099A1EBFED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858089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831EE15-B8DE-4B39-B422-95229FC0709A}"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071660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D705AB-041A-404A-BAF8-69210F0EF42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2189224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0328970-7957-45D0-9575-85A46CCC793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411238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652B1D5-8BD5-4761-AFFD-5F8506C60DA1}"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1878421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BB2885-450E-4A1D-A84B-F2D2C8FE5D4D}"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0243010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685E85C-CFDF-409D-91A5-8CCB7D1C02B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3524427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4FB1EDD-5A77-45CB-983A-E972A2F859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996792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40A4E5-551C-4F3D-9F0C-57DA733E0AA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0389995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1CA8CA-1ECD-48A0-A9BC-FC6E3AC33A3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7770518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85AD4C-8903-40FD-9708-56D8F5BFF01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366582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D2504BC-05CE-4298-AE1C-623DE4146051}"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5529551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717CB1-D6C2-43F8-A45D-D099A1EBFED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2175023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831EE15-B8DE-4B39-B422-95229FC0709A}"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5886162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D705AB-041A-404A-BAF8-69210F0EF42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957667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0328970-7957-45D0-9575-85A46CCC793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717923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652B1D5-8BD5-4761-AFFD-5F8506C60DA1}"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32628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BB2885-450E-4A1D-A84B-F2D2C8FE5D4D}"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2649874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685E85C-CFDF-409D-91A5-8CCB7D1C02B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2332977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4FB1EDD-5A77-45CB-983A-E972A2F859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3349775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40A4E5-551C-4F3D-9F0C-57DA733E0AA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7387568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1CA8CA-1ECD-48A0-A9BC-FC6E3AC33A3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1640203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85AD4C-8903-40FD-9708-56D8F5BFF01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9833286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D2504BC-05CE-4298-AE1C-623DE4146051}"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3159288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57392"/>
          </a:xfrm>
          <a:prstGeom prst="rect">
            <a:avLst/>
          </a:prstGeom>
        </p:spPr>
      </p:pic>
      <p:sp>
        <p:nvSpPr>
          <p:cNvPr id="44035" name="Rectangle 3"/>
          <p:cNvSpPr>
            <a:spLocks noGrp="1" noChangeArrowheads="1"/>
          </p:cNvSpPr>
          <p:nvPr>
            <p:ph type="ctrTitle"/>
          </p:nvPr>
        </p:nvSpPr>
        <p:spPr>
          <a:xfrm>
            <a:off x="914400" y="2286000"/>
            <a:ext cx="10363200" cy="1143000"/>
          </a:xfrm>
        </p:spPr>
        <p:txBody>
          <a:bodyPr/>
          <a:lstStyle>
            <a:lvl1pPr>
              <a:defRPr>
                <a:solidFill>
                  <a:schemeClr val="bg1"/>
                </a:solidFill>
              </a:defRPr>
            </a:lvl1pPr>
          </a:lstStyle>
          <a:p>
            <a:pPr lvl="0"/>
            <a:r>
              <a:rPr lang="en-US" noProof="0" smtClean="0"/>
              <a:t>Click to edit Master title style</a:t>
            </a:r>
            <a:endParaRPr lang="en-GB" noProof="0" smtClean="0"/>
          </a:p>
        </p:txBody>
      </p:sp>
      <p:sp>
        <p:nvSpPr>
          <p:cNvPr id="44036" name="Rectangle 4"/>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pPr lvl="0"/>
            <a:r>
              <a:rPr lang="en-US" noProof="0" smtClean="0"/>
              <a:t>Click to edit Master subtitle style</a:t>
            </a:r>
            <a:endParaRPr lang="en-GB" noProof="0" smtClean="0"/>
          </a:p>
        </p:txBody>
      </p:sp>
    </p:spTree>
    <p:extLst>
      <p:ext uri="{BB962C8B-B14F-4D97-AF65-F5344CB8AC3E}">
        <p14:creationId xmlns:p14="http://schemas.microsoft.com/office/powerpoint/2010/main" val="115414803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91468"/>
            <a:ext cx="103632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914400" y="1834480"/>
            <a:ext cx="10363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494149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103632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384903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jp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3.jpeg"/><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3.jpeg"/><Relationship Id="rId5" Type="http://schemas.openxmlformats.org/officeDocument/2006/relationships/theme" Target="../theme/theme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1.jpg"/><Relationship Id="rId5" Type="http://schemas.openxmlformats.org/officeDocument/2006/relationships/theme" Target="../theme/theme6.xml"/><Relationship Id="rId4" Type="http://schemas.openxmlformats.org/officeDocument/2006/relationships/slideLayout" Target="../slideLayouts/slideLayout3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5.jpeg"/><Relationship Id="rId5" Type="http://schemas.openxmlformats.org/officeDocument/2006/relationships/theme" Target="../theme/theme7.xml"/><Relationship Id="rId4" Type="http://schemas.openxmlformats.org/officeDocument/2006/relationships/slideLayout" Target="../slideLayouts/slideLayout4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jpeg"/><Relationship Id="rId5" Type="http://schemas.openxmlformats.org/officeDocument/2006/relationships/theme" Target="../theme/theme8.xml"/><Relationship Id="rId4" Type="http://schemas.openxmlformats.org/officeDocument/2006/relationships/slideLayout" Target="../slideLayouts/slideLayout4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5" Type="http://schemas.openxmlformats.org/officeDocument/2006/relationships/image" Target="../media/image3.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10.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11.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image" Target="../media/image1.jpg"/><Relationship Id="rId5" Type="http://schemas.openxmlformats.org/officeDocument/2006/relationships/theme" Target="../theme/theme12.xml"/><Relationship Id="rId4" Type="http://schemas.openxmlformats.org/officeDocument/2006/relationships/slideLayout" Target="../slideLayouts/slideLayout75.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image" Target="../media/image3.jpeg"/><Relationship Id="rId5" Type="http://schemas.openxmlformats.org/officeDocument/2006/relationships/theme" Target="../theme/theme13.xml"/><Relationship Id="rId4"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82.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image" Target="../media/image1.jpg"/><Relationship Id="rId5" Type="http://schemas.openxmlformats.org/officeDocument/2006/relationships/theme" Target="../theme/theme14.xml"/><Relationship Id="rId4" Type="http://schemas.openxmlformats.org/officeDocument/2006/relationships/slideLayout" Target="../slideLayouts/slideLayout83.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8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image" Target="../media/image1.jpg"/><Relationship Id="rId5" Type="http://schemas.openxmlformats.org/officeDocument/2006/relationships/theme" Target="../theme/theme15.xml"/><Relationship Id="rId4" Type="http://schemas.openxmlformats.org/officeDocument/2006/relationships/slideLayout" Target="../slideLayouts/slideLayout8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theme" Target="../theme/theme16.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1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5" Type="http://schemas.openxmlformats.org/officeDocument/2006/relationships/image" Target="../media/image3.jpeg"/><Relationship Id="rId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defTabSz="457200">
              <a:defRPr/>
            </a:pPr>
            <a:fld id="{6F930E3D-859F-49E8-8FB0-4ED1BE7E32B8}" type="datetimeFigureOut">
              <a:rPr lang="en-US" smtClean="0">
                <a:solidFill>
                  <a:prstClr val="black">
                    <a:tint val="75000"/>
                  </a:prstClr>
                </a:solidFill>
              </a:rPr>
              <a:pPr defTabSz="457200">
                <a:defRPr/>
              </a:pPr>
              <a:t>6/1/2016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defTabSz="457200" fontAlgn="base">
              <a:spcBef>
                <a:spcPct val="0"/>
              </a:spcBef>
              <a:spcAft>
                <a:spcPct val="0"/>
              </a:spcAft>
              <a:defRPr/>
            </a:pPr>
            <a:fld id="{6A704724-1CF1-47E4-B610-1A0E3679DF96}" type="slidenum">
              <a:rPr lang="en-US" altLang="en-US" smtClean="0"/>
              <a:pPr defTabSz="457200" fontAlgn="base">
                <a:spcBef>
                  <a:spcPct val="0"/>
                </a:spcBef>
                <a:spcAft>
                  <a:spcPct val="0"/>
                </a:spcAft>
                <a:defRPr/>
              </a:pPr>
              <a:t>‹#›</a:t>
            </a:fld>
            <a:endParaRPr lang="en-US" altLang="en-US"/>
          </a:p>
        </p:txBody>
      </p:sp>
    </p:spTree>
    <p:extLst>
      <p:ext uri="{BB962C8B-B14F-4D97-AF65-F5344CB8AC3E}">
        <p14:creationId xmlns:p14="http://schemas.microsoft.com/office/powerpoint/2010/main" val="36668839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defTabSz="457200">
              <a:defRPr/>
            </a:pPr>
            <a:fld id="{6F930E3D-859F-49E8-8FB0-4ED1BE7E32B8}" type="datetimeFigureOut">
              <a:rPr lang="en-US" smtClean="0">
                <a:solidFill>
                  <a:prstClr val="black">
                    <a:tint val="75000"/>
                  </a:prstClr>
                </a:solidFill>
              </a:rPr>
              <a:pPr defTabSz="457200">
                <a:defRPr/>
              </a:pPr>
              <a:t>6/1/2016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defTabSz="457200" fontAlgn="base">
              <a:spcBef>
                <a:spcPct val="0"/>
              </a:spcBef>
              <a:spcAft>
                <a:spcPct val="0"/>
              </a:spcAft>
              <a:defRPr/>
            </a:pPr>
            <a:fld id="{6A704724-1CF1-47E4-B610-1A0E3679DF96}" type="slidenum">
              <a:rPr lang="en-US" altLang="en-US" smtClean="0"/>
              <a:pPr defTabSz="457200" fontAlgn="base">
                <a:spcBef>
                  <a:spcPct val="0"/>
                </a:spcBef>
                <a:spcAft>
                  <a:spcPct val="0"/>
                </a:spcAft>
                <a:defRPr/>
              </a:pPr>
              <a:t>‹#›</a:t>
            </a:fld>
            <a:endParaRPr lang="en-US" altLang="en-US"/>
          </a:p>
        </p:txBody>
      </p:sp>
    </p:spTree>
    <p:extLst>
      <p:ext uri="{BB962C8B-B14F-4D97-AF65-F5344CB8AC3E}">
        <p14:creationId xmlns:p14="http://schemas.microsoft.com/office/powerpoint/2010/main" val="13804056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41073616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307158482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226179002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400297264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6"/>
          <a:srcRect/>
          <a:stretch>
            <a:fillRect/>
          </a:stretch>
        </p:blipFill>
        <p:spPr bwMode="auto">
          <a:xfrm>
            <a:off x="0" y="-100013"/>
            <a:ext cx="12192000" cy="6958013"/>
          </a:xfrm>
          <a:prstGeom prst="rect">
            <a:avLst/>
          </a:prstGeom>
          <a:noFill/>
          <a:ln w="9525">
            <a:noFill/>
            <a:miter lim="800000"/>
            <a:headEnd/>
            <a:tailEnd/>
          </a:ln>
        </p:spPr>
      </p:pic>
      <p:sp>
        <p:nvSpPr>
          <p:cNvPr id="1027" name="Rectangle 3"/>
          <p:cNvSpPr>
            <a:spLocks noGrp="1" noChangeArrowheads="1"/>
          </p:cNvSpPr>
          <p:nvPr>
            <p:ph type="title"/>
          </p:nvPr>
        </p:nvSpPr>
        <p:spPr bwMode="auto">
          <a:xfrm>
            <a:off x="914400" y="204788"/>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Rectangle 4"/>
          <p:cNvSpPr>
            <a:spLocks noGrp="1" noChangeArrowheads="1"/>
          </p:cNvSpPr>
          <p:nvPr>
            <p:ph type="body" idx="1"/>
          </p:nvPr>
        </p:nvSpPr>
        <p:spPr bwMode="auto">
          <a:xfrm>
            <a:off x="914400" y="14478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266959551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Arial" charset="0"/>
        </a:defRPr>
      </a:lvl2pPr>
      <a:lvl3pPr algn="ctr" rtl="0" fontAlgn="base">
        <a:spcBef>
          <a:spcPct val="0"/>
        </a:spcBef>
        <a:spcAft>
          <a:spcPct val="0"/>
        </a:spcAft>
        <a:defRPr sz="4400">
          <a:solidFill>
            <a:schemeClr val="tx1"/>
          </a:solidFill>
          <a:latin typeface="Arial" charset="0"/>
        </a:defRPr>
      </a:lvl3pPr>
      <a:lvl4pPr algn="ctr" rtl="0" fontAlgn="base">
        <a:spcBef>
          <a:spcPct val="0"/>
        </a:spcBef>
        <a:spcAft>
          <a:spcPct val="0"/>
        </a:spcAft>
        <a:defRPr sz="4400">
          <a:solidFill>
            <a:schemeClr val="tx1"/>
          </a:solidFill>
          <a:latin typeface="Arial" charset="0"/>
        </a:defRPr>
      </a:lvl4pPr>
      <a:lvl5pPr algn="ctr" rtl="0" fontAlgn="base">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400">
          <a:solidFill>
            <a:schemeClr val="tx1"/>
          </a:solidFill>
          <a:latin typeface="+mn-lt"/>
        </a:defRPr>
      </a:lvl4pPr>
      <a:lvl5pPr marL="2057400" indent="-228600" algn="l" rtl="0" fontAlgn="base">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428595554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9220"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159400319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3" name="Text Box 1"/>
          <p:cNvSpPr txBox="1">
            <a:spLocks noGrp="1" noChangeArrowheads="1"/>
          </p:cNvSpPr>
          <p:nvPr>
            <p:ph type="sldNum" sz="quarter" idx="4"/>
          </p:nvPr>
        </p:nvSpPr>
        <p:spPr bwMode="auto">
          <a:xfrm>
            <a:off x="8737601" y="6467475"/>
            <a:ext cx="34290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lvl1pPr eaLnBrk="1" hangingPunct="1">
              <a:defRPr sz="1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fontAlgn="base">
              <a:spcBef>
                <a:spcPct val="0"/>
              </a:spcBef>
              <a:spcAft>
                <a:spcPct val="0"/>
              </a:spcAft>
            </a:pPr>
            <a:fld id="{70B235BB-EC6D-4BB3-A72A-5059C0992345}"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51881892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ransition/>
  <p:hf hdr="0" ftr="0" dt="0"/>
  <p:txStyles>
    <p:titleStyle>
      <a:lvl1pPr algn="ctr" rtl="0" eaLnBrk="0" fontAlgn="base" hangingPunct="0">
        <a:spcBef>
          <a:spcPct val="0"/>
        </a:spcBef>
        <a:spcAft>
          <a:spcPct val="0"/>
        </a:spcAft>
        <a:defRPr sz="4400">
          <a:solidFill>
            <a:schemeClr val="tx1"/>
          </a:solidFill>
          <a:latin typeface="+mj-lt"/>
          <a:ea typeface="+mj-ea"/>
          <a:cs typeface="+mj-cs"/>
          <a:sym typeface="Arial" panose="020B0604020202020204" pitchFamily="34" charset="0"/>
        </a:defRPr>
      </a:lvl1pPr>
      <a:lvl2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2pPr>
      <a:lvl3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3pPr>
      <a:lvl4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4pPr>
      <a:lvl5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5pPr>
      <a:lvl6pPr marL="4572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144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3716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288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42900" indent="-3429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1pPr>
      <a:lvl2pPr marL="742950" indent="-28575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2pPr>
      <a:lvl3pPr marL="11430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3pPr>
      <a:lvl4pPr marL="16002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4pPr>
      <a:lvl5pPr marL="20574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5pPr>
      <a:lvl6pPr marL="25146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6pPr>
      <a:lvl7pPr marL="29718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7pPr>
      <a:lvl8pPr marL="34290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8pPr>
      <a:lvl9pPr marL="38862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914400" y="490539"/>
            <a:ext cx="10363200" cy="134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ctr" anchorCtr="0" compatLnSpc="1">
            <a:prstTxWarp prst="textNoShape">
              <a:avLst/>
            </a:prstTxWarp>
          </a:bodyPr>
          <a:lstStyle/>
          <a:p>
            <a:pPr lvl="0"/>
            <a:r>
              <a:rPr lang="en-US" altLang="en-US" smtClean="0">
                <a:sym typeface="Arial" panose="020B0604020202020204" pitchFamily="34" charset="0"/>
              </a:rPr>
              <a:t>Click to edit Master title style</a:t>
            </a:r>
          </a:p>
        </p:txBody>
      </p:sp>
      <p:sp>
        <p:nvSpPr>
          <p:cNvPr id="2051" name="Rectangle 2"/>
          <p:cNvSpPr>
            <a:spLocks noGrp="1" noChangeArrowheads="1"/>
          </p:cNvSpPr>
          <p:nvPr>
            <p:ph type="body" idx="1"/>
          </p:nvPr>
        </p:nvSpPr>
        <p:spPr bwMode="auto">
          <a:xfrm>
            <a:off x="914400" y="1833564"/>
            <a:ext cx="10363200" cy="502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t" anchorCtr="0" compatLnSpc="1">
            <a:prstTxWarp prst="textNoShape">
              <a:avLst/>
            </a:prstTxWarp>
          </a:bodyPr>
          <a:lstStyle/>
          <a:p>
            <a:pPr lvl="0"/>
            <a:r>
              <a:rPr lang="en-US" altLang="en-US" smtClean="0">
                <a:sym typeface="Arial" panose="020B0604020202020204" pitchFamily="34" charset="0"/>
              </a:rPr>
              <a:t>Click to edit Master text styles</a:t>
            </a:r>
          </a:p>
          <a:p>
            <a:pPr lvl="1"/>
            <a:r>
              <a:rPr lang="en-US" altLang="en-US" smtClean="0">
                <a:sym typeface="Arial" panose="020B0604020202020204" pitchFamily="34" charset="0"/>
              </a:rPr>
              <a:t>Second level</a:t>
            </a:r>
          </a:p>
          <a:p>
            <a:pPr lvl="2"/>
            <a:r>
              <a:rPr lang="en-US" altLang="en-US" smtClean="0">
                <a:sym typeface="Arial" panose="020B0604020202020204" pitchFamily="34" charset="0"/>
              </a:rPr>
              <a:t>Third level</a:t>
            </a:r>
          </a:p>
          <a:p>
            <a:pPr lvl="3"/>
            <a:r>
              <a:rPr lang="en-US" altLang="en-US" smtClean="0">
                <a:sym typeface="Arial" panose="020B0604020202020204" pitchFamily="34" charset="0"/>
              </a:rPr>
              <a:t>Fourth level</a:t>
            </a:r>
          </a:p>
          <a:p>
            <a:pPr lvl="4"/>
            <a:r>
              <a:rPr lang="en-US" altLang="en-US" smtClean="0">
                <a:sym typeface="Arial" panose="020B0604020202020204" pitchFamily="34" charset="0"/>
              </a:rPr>
              <a:t>Fifth level</a:t>
            </a:r>
          </a:p>
        </p:txBody>
      </p:sp>
    </p:spTree>
    <p:extLst>
      <p:ext uri="{BB962C8B-B14F-4D97-AF65-F5344CB8AC3E}">
        <p14:creationId xmlns:p14="http://schemas.microsoft.com/office/powerpoint/2010/main" val="106985193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txStyles>
    <p:titleStyle>
      <a:lvl1pPr algn="ctr" rtl="0" eaLnBrk="0" fontAlgn="base" hangingPunct="0">
        <a:spcBef>
          <a:spcPct val="0"/>
        </a:spcBef>
        <a:spcAft>
          <a:spcPct val="0"/>
        </a:spcAft>
        <a:defRPr sz="4400">
          <a:solidFill>
            <a:schemeClr val="tx1"/>
          </a:solidFill>
          <a:latin typeface="+mj-lt"/>
          <a:ea typeface="+mj-ea"/>
          <a:cs typeface="+mj-cs"/>
          <a:sym typeface="Arial" panose="020B0604020202020204" pitchFamily="34" charset="0"/>
        </a:defRPr>
      </a:lvl1pPr>
      <a:lvl2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2pPr>
      <a:lvl3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3pPr>
      <a:lvl4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4pPr>
      <a:lvl5pPr algn="ctr" rtl="0" eaLnBrk="0" fontAlgn="base" hangingPunct="0">
        <a:spcBef>
          <a:spcPct val="0"/>
        </a:spcBef>
        <a:spcAft>
          <a:spcPct val="0"/>
        </a:spcAft>
        <a:defRPr sz="4400">
          <a:solidFill>
            <a:schemeClr val="tx1"/>
          </a:solidFill>
          <a:latin typeface="Arial" charset="0"/>
          <a:ea typeface="ヒラギノ角ゴ ProN W3" charset="0"/>
          <a:cs typeface="ヒラギノ角ゴ ProN W3" charset="0"/>
          <a:sym typeface="Arial" panose="020B0604020202020204" pitchFamily="34" charset="0"/>
        </a:defRPr>
      </a:lvl5pPr>
      <a:lvl6pPr marL="4572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144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3716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28800"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42900" indent="-3429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1pPr>
      <a:lvl2pPr marL="704850" indent="-28575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2pPr>
      <a:lvl3pPr marL="11049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3pPr>
      <a:lvl4pPr marL="15621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4pPr>
      <a:lvl5pPr marL="2019300" indent="-228600" algn="l" rtl="0" eaLnBrk="0" fontAlgn="base" hangingPunct="0">
        <a:spcBef>
          <a:spcPts val="600"/>
        </a:spcBef>
        <a:spcAft>
          <a:spcPct val="0"/>
        </a:spcAft>
        <a:buClr>
          <a:srgbClr val="000000"/>
        </a:buClr>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5pPr>
      <a:lvl6pPr marL="24765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6pPr>
      <a:lvl7pPr marL="29337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7pPr>
      <a:lvl8pPr marL="33909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8pPr>
      <a:lvl9pPr marL="3848100" indent="-228600" algn="l" rtl="0" fontAlgn="base">
        <a:spcBef>
          <a:spcPts val="600"/>
        </a:spcBef>
        <a:spcAft>
          <a:spcPct val="0"/>
        </a:spcAft>
        <a:buClr>
          <a:srgbClr val="000000"/>
        </a:buClr>
        <a:buSzPct val="100000"/>
        <a:buFont typeface="Arial" charset="0"/>
        <a:buChar char="»"/>
        <a:defRPr sz="2400">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title"/>
          </p:nvPr>
        </p:nvSpPr>
        <p:spPr bwMode="auto">
          <a:xfrm>
            <a:off x="914400" y="204788"/>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7172" name="Rectangle 4"/>
          <p:cNvSpPr>
            <a:spLocks noGrp="1" noChangeArrowheads="1"/>
          </p:cNvSpPr>
          <p:nvPr>
            <p:ph type="body" idx="1"/>
          </p:nvPr>
        </p:nvSpPr>
        <p:spPr bwMode="auto">
          <a:xfrm>
            <a:off x="914400" y="14478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Tree>
    <p:extLst>
      <p:ext uri="{BB962C8B-B14F-4D97-AF65-F5344CB8AC3E}">
        <p14:creationId xmlns:p14="http://schemas.microsoft.com/office/powerpoint/2010/main" val="202482818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28463203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126900168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8"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Tree>
    <p:extLst>
      <p:ext uri="{BB962C8B-B14F-4D97-AF65-F5344CB8AC3E}">
        <p14:creationId xmlns:p14="http://schemas.microsoft.com/office/powerpoint/2010/main" val="204717556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80B0AF17-E2A4-4739-930A-A7CC79C9ED79}"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352701697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80B0AF17-E2A4-4739-930A-A7CC79C9ED79}"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3468416174"/>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011" name="Rectangle 3"/>
          <p:cNvSpPr>
            <a:spLocks noGrp="1" noChangeArrowheads="1"/>
          </p:cNvSpPr>
          <p:nvPr>
            <p:ph type="title"/>
          </p:nvPr>
        </p:nvSpPr>
        <p:spPr bwMode="auto">
          <a:xfrm>
            <a:off x="914400" y="204788"/>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914400" y="1447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232312644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4.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1.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6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5.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6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962400" y="1268760"/>
            <a:ext cx="6108526" cy="2646294"/>
          </a:xfrm>
        </p:spPr>
        <p:txBody>
          <a:bodyPr/>
          <a:lstStyle/>
          <a:p>
            <a:r>
              <a:rPr lang="en-GB" b="1" kern="1200" dirty="0" err="1" smtClean="0">
                <a:latin typeface="+mn-lt"/>
                <a:ea typeface="+mn-ea"/>
                <a:cs typeface="+mn-cs"/>
              </a:rPr>
              <a:t>Webex</a:t>
            </a:r>
            <a:r>
              <a:rPr lang="en-GB" b="1" kern="1200" dirty="0" smtClean="0">
                <a:latin typeface="+mn-lt"/>
                <a:ea typeface="+mn-ea"/>
                <a:cs typeface="+mn-cs"/>
              </a:rPr>
              <a:t>: </a:t>
            </a:r>
            <a:br>
              <a:rPr lang="en-GB" b="1" kern="1200" dirty="0" smtClean="0">
                <a:latin typeface="+mn-lt"/>
                <a:ea typeface="+mn-ea"/>
                <a:cs typeface="+mn-cs"/>
              </a:rPr>
            </a:br>
            <a:r>
              <a:rPr lang="en-GB" b="1" kern="1200" dirty="0" smtClean="0">
                <a:latin typeface="+mn-lt"/>
                <a:ea typeface="+mn-ea"/>
                <a:cs typeface="+mn-cs"/>
              </a:rPr>
              <a:t>Health Inequalities </a:t>
            </a:r>
            <a:endParaRPr lang="en-GB" dirty="0"/>
          </a:p>
        </p:txBody>
      </p:sp>
      <p:sp>
        <p:nvSpPr>
          <p:cNvPr id="5" name="Subtitle 4"/>
          <p:cNvSpPr>
            <a:spLocks noGrp="1"/>
          </p:cNvSpPr>
          <p:nvPr>
            <p:ph type="subTitle" idx="1"/>
          </p:nvPr>
        </p:nvSpPr>
        <p:spPr>
          <a:xfrm>
            <a:off x="3962400" y="3543300"/>
            <a:ext cx="6572250" cy="2153952"/>
          </a:xfrm>
        </p:spPr>
        <p:txBody>
          <a:bodyPr/>
          <a:lstStyle/>
          <a:p>
            <a:endParaRPr lang="en-GB" b="1" kern="1200" dirty="0" smtClean="0"/>
          </a:p>
          <a:p>
            <a:r>
              <a:rPr lang="en-GB" b="1" kern="1200" dirty="0" smtClean="0"/>
              <a:t>1 June 2016</a:t>
            </a:r>
          </a:p>
          <a:p>
            <a:endParaRPr lang="en-GB" dirty="0"/>
          </a:p>
        </p:txBody>
      </p:sp>
    </p:spTree>
    <p:extLst>
      <p:ext uri="{BB962C8B-B14F-4D97-AF65-F5344CB8AC3E}">
        <p14:creationId xmlns:p14="http://schemas.microsoft.com/office/powerpoint/2010/main" val="1227271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181350" y="1301354"/>
            <a:ext cx="5829300" cy="857250"/>
          </a:xfrm>
        </p:spPr>
        <p:txBody>
          <a:bodyPr/>
          <a:lstStyle/>
          <a:p>
            <a:pPr eaLnBrk="1" hangingPunct="1"/>
            <a:r>
              <a:rPr lang="en-US" altLang="en-US" sz="2700" b="1" dirty="0">
                <a:solidFill>
                  <a:schemeClr val="tx2"/>
                </a:solidFill>
              </a:rPr>
              <a:t>What do we mean by health inequalities?</a:t>
            </a:r>
          </a:p>
        </p:txBody>
      </p:sp>
      <p:sp>
        <p:nvSpPr>
          <p:cNvPr id="3" name="Content Placeholder 2"/>
          <p:cNvSpPr>
            <a:spLocks noGrp="1"/>
          </p:cNvSpPr>
          <p:nvPr>
            <p:ph idx="1"/>
          </p:nvPr>
        </p:nvSpPr>
        <p:spPr>
          <a:xfrm>
            <a:off x="2855640" y="2457451"/>
            <a:ext cx="6372708" cy="3186113"/>
          </a:xfrm>
        </p:spPr>
        <p:txBody>
          <a:bodyPr/>
          <a:lstStyle/>
          <a:p>
            <a:pPr marL="0" indent="0">
              <a:buNone/>
              <a:defRPr/>
            </a:pPr>
            <a:r>
              <a:rPr lang="en-US" dirty="0" smtClean="0"/>
              <a:t>Health inequalities are:</a:t>
            </a:r>
          </a:p>
          <a:p>
            <a:pPr>
              <a:defRPr/>
            </a:pPr>
            <a:r>
              <a:rPr lang="en-US" b="1" dirty="0" smtClean="0">
                <a:solidFill>
                  <a:srgbClr val="00B050"/>
                </a:solidFill>
              </a:rPr>
              <a:t>Unfair</a:t>
            </a:r>
            <a:r>
              <a:rPr lang="en-US" dirty="0" smtClean="0"/>
              <a:t> differences in health within the population across social classes and between different populations</a:t>
            </a:r>
          </a:p>
          <a:p>
            <a:pPr marL="0" indent="0">
              <a:buNone/>
              <a:defRPr/>
            </a:pPr>
            <a:endParaRPr lang="en-US" dirty="0" smtClean="0"/>
          </a:p>
          <a:p>
            <a:pPr marL="0" indent="0">
              <a:buNone/>
              <a:defRPr/>
            </a:pPr>
            <a:r>
              <a:rPr lang="en-US" dirty="0" smtClean="0"/>
              <a:t>These unfair differences:</a:t>
            </a:r>
          </a:p>
          <a:p>
            <a:pPr eaLnBrk="1" hangingPunct="1">
              <a:defRPr/>
            </a:pPr>
            <a:r>
              <a:rPr lang="en-US" dirty="0" smtClean="0"/>
              <a:t>Are </a:t>
            </a:r>
            <a:r>
              <a:rPr lang="en-US" b="1" dirty="0" smtClean="0">
                <a:solidFill>
                  <a:srgbClr val="00B050"/>
                </a:solidFill>
              </a:rPr>
              <a:t>not random</a:t>
            </a:r>
            <a:r>
              <a:rPr lang="en-US" dirty="0" smtClean="0"/>
              <a:t>, or by chance, but largely socially determined </a:t>
            </a:r>
          </a:p>
          <a:p>
            <a:pPr eaLnBrk="1" hangingPunct="1">
              <a:defRPr/>
            </a:pPr>
            <a:r>
              <a:rPr lang="en-US" dirty="0" smtClean="0"/>
              <a:t>Are</a:t>
            </a:r>
            <a:r>
              <a:rPr lang="en-US" dirty="0" smtClean="0">
                <a:solidFill>
                  <a:schemeClr val="accent2"/>
                </a:solidFill>
              </a:rPr>
              <a:t> </a:t>
            </a:r>
            <a:r>
              <a:rPr lang="en-US" b="1" dirty="0" smtClean="0">
                <a:solidFill>
                  <a:srgbClr val="00B050"/>
                </a:solidFill>
              </a:rPr>
              <a:t>not inevitable</a:t>
            </a:r>
            <a:r>
              <a:rPr lang="en-US" dirty="0" smtClean="0"/>
              <a:t>. </a:t>
            </a:r>
          </a:p>
          <a:p>
            <a:pPr marL="0" indent="0">
              <a:buNone/>
              <a:defRPr/>
            </a:pPr>
            <a:endParaRPr lang="en-US" dirty="0" smtClean="0"/>
          </a:p>
        </p:txBody>
      </p:sp>
    </p:spTree>
    <p:extLst>
      <p:ext uri="{BB962C8B-B14F-4D97-AF65-F5344CB8AC3E}">
        <p14:creationId xmlns:p14="http://schemas.microsoft.com/office/powerpoint/2010/main" val="4214912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3">
            <a:extLst>
              <a:ext uri="{28A0092B-C50C-407E-A947-70E740481C1C}">
                <a14:useLocalDpi xmlns:a14="http://schemas.microsoft.com/office/drawing/2010/main" val="0"/>
              </a:ext>
            </a:extLst>
          </a:blip>
          <a:srcRect l="14780" t="-693" r="34135" b="10744"/>
          <a:stretch>
            <a:fillRect/>
          </a:stretch>
        </p:blipFill>
        <p:spPr bwMode="auto">
          <a:xfrm rot="2141408">
            <a:off x="6188075" y="1446213"/>
            <a:ext cx="3517900" cy="443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Content Placeholder 5"/>
          <p:cNvPicPr>
            <a:picLocks noGrp="1"/>
          </p:cNvPicPr>
          <p:nvPr>
            <p:ph idx="1"/>
          </p:nvPr>
        </p:nvPicPr>
        <p:blipFill>
          <a:blip r:embed="rId4">
            <a:extLst>
              <a:ext uri="{28A0092B-C50C-407E-A947-70E740481C1C}">
                <a14:useLocalDpi xmlns:a14="http://schemas.microsoft.com/office/drawing/2010/main" val="0"/>
              </a:ext>
            </a:extLst>
          </a:blip>
          <a:srcRect l="22504" t="542" r="21609"/>
          <a:stretch>
            <a:fillRect/>
          </a:stretch>
        </p:blipFill>
        <p:spPr>
          <a:xfrm rot="20234436">
            <a:off x="2390776" y="1398588"/>
            <a:ext cx="3178175" cy="4525962"/>
          </a:xfrm>
        </p:spPr>
      </p:pic>
    </p:spTree>
    <p:extLst>
      <p:ext uri="{BB962C8B-B14F-4D97-AF65-F5344CB8AC3E}">
        <p14:creationId xmlns:p14="http://schemas.microsoft.com/office/powerpoint/2010/main" val="111114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100013"/>
            <a:ext cx="92884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Rectangle 2"/>
          <p:cNvSpPr>
            <a:spLocks noChangeArrowheads="1"/>
          </p:cNvSpPr>
          <p:nvPr/>
        </p:nvSpPr>
        <p:spPr bwMode="auto">
          <a:xfrm>
            <a:off x="2279651" y="1484314"/>
            <a:ext cx="2232025" cy="720725"/>
          </a:xfrm>
          <a:prstGeom prst="rect">
            <a:avLst/>
          </a:prstGeom>
          <a:solidFill>
            <a:schemeClr val="accent1"/>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algn="ctr" fontAlgn="base">
              <a:spcBef>
                <a:spcPct val="0"/>
              </a:spcBef>
              <a:spcAft>
                <a:spcPct val="0"/>
              </a:spcAft>
            </a:pPr>
            <a:endParaRPr lang="en-GB" altLang="en-US"/>
          </a:p>
        </p:txBody>
      </p:sp>
      <p:sp>
        <p:nvSpPr>
          <p:cNvPr id="24580" name="Rectangle 8"/>
          <p:cNvSpPr>
            <a:spLocks noChangeArrowheads="1"/>
          </p:cNvSpPr>
          <p:nvPr/>
        </p:nvSpPr>
        <p:spPr bwMode="auto">
          <a:xfrm>
            <a:off x="7607300" y="5167314"/>
            <a:ext cx="2160588" cy="720725"/>
          </a:xfrm>
          <a:prstGeom prst="rect">
            <a:avLst/>
          </a:prstGeom>
          <a:solidFill>
            <a:schemeClr val="accent1"/>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algn="ctr" fontAlgn="base">
              <a:spcBef>
                <a:spcPct val="0"/>
              </a:spcBef>
              <a:spcAft>
                <a:spcPct val="0"/>
              </a:spcAft>
            </a:pPr>
            <a:endParaRPr lang="en-GB" altLang="en-US"/>
          </a:p>
        </p:txBody>
      </p:sp>
      <p:pic>
        <p:nvPicPr>
          <p:cNvPr id="2458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47850" y="1412876"/>
            <a:ext cx="8496300" cy="4824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4582" name="Rectangle 1"/>
          <p:cNvSpPr>
            <a:spLocks noChangeArrowheads="1"/>
          </p:cNvSpPr>
          <p:nvPr/>
        </p:nvSpPr>
        <p:spPr bwMode="auto">
          <a:xfrm>
            <a:off x="2279650" y="476250"/>
            <a:ext cx="80645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fontAlgn="base">
              <a:spcBef>
                <a:spcPct val="0"/>
              </a:spcBef>
              <a:spcAft>
                <a:spcPct val="0"/>
              </a:spcAft>
            </a:pPr>
            <a:r>
              <a:rPr lang="en-US" altLang="en-US" sz="2800">
                <a:latin typeface="Lucida Grande"/>
              </a:rPr>
              <a:t>Mortality gap between local authorities and income inequalities in GB 1921-2007 </a:t>
            </a:r>
          </a:p>
          <a:p>
            <a:pPr fontAlgn="base">
              <a:spcBef>
                <a:spcPct val="0"/>
              </a:spcBef>
              <a:spcAft>
                <a:spcPct val="0"/>
              </a:spcAft>
            </a:pPr>
            <a:r>
              <a:rPr lang="en-US" altLang="en-US"/>
              <a:t/>
            </a:r>
            <a:br>
              <a:rPr lang="en-US" altLang="en-US"/>
            </a:br>
            <a:endParaRPr lang="en-GB" altLang="en-US"/>
          </a:p>
        </p:txBody>
      </p:sp>
      <p:sp>
        <p:nvSpPr>
          <p:cNvPr id="24583" name="Rectangle 4"/>
          <p:cNvSpPr>
            <a:spLocks noChangeArrowheads="1"/>
          </p:cNvSpPr>
          <p:nvPr/>
        </p:nvSpPr>
        <p:spPr bwMode="auto">
          <a:xfrm>
            <a:off x="1703388" y="6237289"/>
            <a:ext cx="523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a:ea typeface="ヒラギノ角ゴ ProN W3"/>
                <a:cs typeface="ヒラギノ角ゴ ProN W3"/>
                <a:sym typeface="Gill Sans"/>
              </a:defRPr>
            </a:lvl1pPr>
            <a:lvl2pPr marL="742950" indent="-285750">
              <a:defRPr sz="4200">
                <a:solidFill>
                  <a:srgbClr val="000000"/>
                </a:solidFill>
                <a:latin typeface="Gill Sans"/>
                <a:ea typeface="ヒラギノ角ゴ ProN W3"/>
                <a:cs typeface="ヒラギノ角ゴ ProN W3"/>
                <a:sym typeface="Gill Sans"/>
              </a:defRPr>
            </a:lvl2pPr>
            <a:lvl3pPr marL="1143000" indent="-228600">
              <a:defRPr sz="4200">
                <a:solidFill>
                  <a:srgbClr val="000000"/>
                </a:solidFill>
                <a:latin typeface="Gill Sans"/>
                <a:ea typeface="ヒラギノ角ゴ ProN W3"/>
                <a:cs typeface="ヒラギノ角ゴ ProN W3"/>
                <a:sym typeface="Gill Sans"/>
              </a:defRPr>
            </a:lvl3pPr>
            <a:lvl4pPr marL="1600200" indent="-228600">
              <a:defRPr sz="4200">
                <a:solidFill>
                  <a:srgbClr val="000000"/>
                </a:solidFill>
                <a:latin typeface="Gill Sans"/>
                <a:ea typeface="ヒラギノ角ゴ ProN W3"/>
                <a:cs typeface="ヒラギノ角ゴ ProN W3"/>
                <a:sym typeface="Gill Sans"/>
              </a:defRPr>
            </a:lvl4pPr>
            <a:lvl5pPr marL="2057400" indent="-22860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fontAlgn="base">
              <a:spcBef>
                <a:spcPct val="0"/>
              </a:spcBef>
              <a:spcAft>
                <a:spcPct val="0"/>
              </a:spcAft>
            </a:pPr>
            <a:r>
              <a:rPr lang="en-US" altLang="en-US" sz="1800">
                <a:latin typeface="Lucida Grande"/>
              </a:rPr>
              <a:t>(Source: Thomas &amp; Dorling 2010, IFS 2012)</a:t>
            </a:r>
            <a:endParaRPr lang="en-GB" altLang="en-US" sz="1800"/>
          </a:p>
        </p:txBody>
      </p:sp>
    </p:spTree>
    <p:extLst>
      <p:ext uri="{BB962C8B-B14F-4D97-AF65-F5344CB8AC3E}">
        <p14:creationId xmlns:p14="http://schemas.microsoft.com/office/powerpoint/2010/main" val="33660642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511426" y="996950"/>
          <a:ext cx="7167563" cy="4872038"/>
        </p:xfrm>
        <a:graphic>
          <a:graphicData uri="http://schemas.openxmlformats.org/presentationml/2006/ole">
            <mc:AlternateContent xmlns:mc="http://schemas.openxmlformats.org/markup-compatibility/2006">
              <mc:Choice xmlns:v="urn:schemas-microsoft-com:vml" Requires="v">
                <p:oleObj spid="_x0000_s1035" name="Chart" r:id="rId4" imgW="7019849" imgH="4771949" progId="Excel.Chart.8">
                  <p:embed/>
                </p:oleObj>
              </mc:Choice>
              <mc:Fallback>
                <p:oleObj name="Chart" r:id="rId4" imgW="7019849" imgH="4771949"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1426" y="996950"/>
                        <a:ext cx="7167563" cy="487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Text Box 3"/>
          <p:cNvSpPr txBox="1">
            <a:spLocks noChangeArrowheads="1"/>
          </p:cNvSpPr>
          <p:nvPr/>
        </p:nvSpPr>
        <p:spPr bwMode="auto">
          <a:xfrm>
            <a:off x="1981200" y="304800"/>
            <a:ext cx="830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50000"/>
              </a:spcBef>
              <a:spcAft>
                <a:spcPct val="0"/>
              </a:spcAft>
            </a:pPr>
            <a:r>
              <a:rPr lang="en-GB" altLang="en-US" sz="2800" b="1">
                <a:solidFill>
                  <a:srgbClr val="000000"/>
                </a:solidFill>
                <a:latin typeface="Calibri" pitchFamily="34" charset="0"/>
              </a:rPr>
              <a:t>Historical international trends in life expectancy</a:t>
            </a:r>
            <a:r>
              <a:rPr lang="en-GB" altLang="en-US" sz="3200">
                <a:solidFill>
                  <a:srgbClr val="000000"/>
                </a:solidFill>
                <a:latin typeface="Calibri" pitchFamily="34" charset="0"/>
              </a:rPr>
              <a:t> </a:t>
            </a:r>
          </a:p>
        </p:txBody>
      </p:sp>
      <p:sp>
        <p:nvSpPr>
          <p:cNvPr id="5124" name="Text Box 4"/>
          <p:cNvSpPr txBox="1">
            <a:spLocks noChangeArrowheads="1"/>
          </p:cNvSpPr>
          <p:nvPr/>
        </p:nvSpPr>
        <p:spPr bwMode="auto">
          <a:xfrm>
            <a:off x="1828800" y="5867401"/>
            <a:ext cx="861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50000"/>
              </a:spcBef>
              <a:spcAft>
                <a:spcPct val="0"/>
              </a:spcAft>
            </a:pPr>
            <a:r>
              <a:rPr lang="en-GB" altLang="en-US" sz="1200">
                <a:solidFill>
                  <a:srgbClr val="000000"/>
                </a:solidFill>
                <a:latin typeface="Calibri" pitchFamily="34" charset="0"/>
              </a:rPr>
              <a:t>Data extracted from the Human Mortality Database for all available nations: Australia, Austria, Belgium, Belarus, Bulgaria, Canada, Chile, Czech Republic, Denmark, East Germany, England &amp; Wales, Estonia, Finland, France, Germany, Hungary, Ireland, Iceland, Israel, Italy, Japan, Latvia, Lithuania, Luxembourg, Netherlands, New Zealand, Northern Ireland, Norway, Poland, Portugal, Russia, Scotland, Slovakia, Slovenia, Spain, Sweden, Switzerland, Taiwan, West Germany, Ukraine &amp; USA. </a:t>
            </a:r>
          </a:p>
        </p:txBody>
      </p:sp>
      <p:sp>
        <p:nvSpPr>
          <p:cNvPr id="88069" name="Oval 5"/>
          <p:cNvSpPr>
            <a:spLocks noChangeArrowheads="1"/>
          </p:cNvSpPr>
          <p:nvPr/>
        </p:nvSpPr>
        <p:spPr bwMode="auto">
          <a:xfrm>
            <a:off x="7239000" y="2133600"/>
            <a:ext cx="457200" cy="1905000"/>
          </a:xfrm>
          <a:prstGeom prst="ellipse">
            <a:avLst/>
          </a:prstGeom>
          <a:noFill/>
          <a:ln w="317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0"/>
              </a:spcBef>
              <a:spcAft>
                <a:spcPct val="0"/>
              </a:spcAft>
            </a:pPr>
            <a:endParaRPr lang="en-US" altLang="en-US">
              <a:solidFill>
                <a:srgbClr val="000000"/>
              </a:solidFill>
            </a:endParaRPr>
          </a:p>
        </p:txBody>
      </p:sp>
      <p:sp>
        <p:nvSpPr>
          <p:cNvPr id="88070" name="Oval 6"/>
          <p:cNvSpPr>
            <a:spLocks noChangeArrowheads="1"/>
          </p:cNvSpPr>
          <p:nvPr/>
        </p:nvSpPr>
        <p:spPr bwMode="auto">
          <a:xfrm>
            <a:off x="7772400" y="1828800"/>
            <a:ext cx="457200" cy="1447800"/>
          </a:xfrm>
          <a:prstGeom prst="ellipse">
            <a:avLst/>
          </a:prstGeom>
          <a:noFill/>
          <a:ln w="317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0"/>
              </a:spcBef>
              <a:spcAft>
                <a:spcPct val="0"/>
              </a:spcAft>
            </a:pPr>
            <a:endParaRPr lang="en-US" altLang="en-US">
              <a:solidFill>
                <a:srgbClr val="000000"/>
              </a:solidFill>
            </a:endParaRPr>
          </a:p>
        </p:txBody>
      </p:sp>
      <p:sp>
        <p:nvSpPr>
          <p:cNvPr id="88071" name="Oval 7"/>
          <p:cNvSpPr>
            <a:spLocks noChangeArrowheads="1"/>
          </p:cNvSpPr>
          <p:nvPr/>
        </p:nvSpPr>
        <p:spPr bwMode="auto">
          <a:xfrm>
            <a:off x="8991600" y="1752600"/>
            <a:ext cx="762000" cy="609600"/>
          </a:xfrm>
          <a:prstGeom prst="ellipse">
            <a:avLst/>
          </a:prstGeom>
          <a:noFill/>
          <a:ln w="317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0"/>
              </a:spcBef>
              <a:spcAft>
                <a:spcPct val="0"/>
              </a:spcAft>
            </a:pPr>
            <a:endParaRPr lang="en-US" altLang="en-US">
              <a:solidFill>
                <a:srgbClr val="000000"/>
              </a:solidFill>
            </a:endParaRPr>
          </a:p>
        </p:txBody>
      </p:sp>
    </p:spTree>
    <p:extLst>
      <p:ext uri="{BB962C8B-B14F-4D97-AF65-F5344CB8AC3E}">
        <p14:creationId xmlns:p14="http://schemas.microsoft.com/office/powerpoint/2010/main" val="27001928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dissolve">
                                      <p:cBhvr>
                                        <p:cTn id="7" dur="500"/>
                                        <p:tgtEl>
                                          <p:spTgt spid="88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070"/>
                                        </p:tgtEl>
                                        <p:attrNameLst>
                                          <p:attrName>style.visibility</p:attrName>
                                        </p:attrNameLst>
                                      </p:cBhvr>
                                      <p:to>
                                        <p:strVal val="visible"/>
                                      </p:to>
                                    </p:set>
                                    <p:animEffect transition="in" filter="dissolve">
                                      <p:cBhvr>
                                        <p:cTn id="12" dur="500"/>
                                        <p:tgtEl>
                                          <p:spTgt spid="880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8071"/>
                                        </p:tgtEl>
                                        <p:attrNameLst>
                                          <p:attrName>style.visibility</p:attrName>
                                        </p:attrNameLst>
                                      </p:cBhvr>
                                      <p:to>
                                        <p:strVal val="visible"/>
                                      </p:to>
                                    </p:set>
                                    <p:animEffect transition="in" filter="dissolve">
                                      <p:cBhvr>
                                        <p:cTn id="17" dur="500"/>
                                        <p:tgtEl>
                                          <p:spTgt spid="880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xit" presetSubtype="0" fill="hold" grpId="1" nodeType="clickEffect">
                                  <p:stCondLst>
                                    <p:cond delay="0"/>
                                  </p:stCondLst>
                                  <p:childTnLst>
                                    <p:animEffect transition="out" filter="dissolve">
                                      <p:cBhvr>
                                        <p:cTn id="21" dur="500"/>
                                        <p:tgtEl>
                                          <p:spTgt spid="88071"/>
                                        </p:tgtEl>
                                      </p:cBhvr>
                                    </p:animEffect>
                                    <p:set>
                                      <p:cBhvr>
                                        <p:cTn id="22" dur="1" fill="hold">
                                          <p:stCondLst>
                                            <p:cond delay="499"/>
                                          </p:stCondLst>
                                        </p:cTn>
                                        <p:tgtEl>
                                          <p:spTgt spid="88071"/>
                                        </p:tgtEl>
                                        <p:attrNameLst>
                                          <p:attrName>style.visibility</p:attrName>
                                        </p:attrNameLst>
                                      </p:cBhvr>
                                      <p:to>
                                        <p:strVal val="hidden"/>
                                      </p:to>
                                    </p:set>
                                  </p:childTnLst>
                                </p:cTn>
                              </p:par>
                              <p:par>
                                <p:cTn id="23" presetID="9" presetClass="exit" presetSubtype="0" fill="hold" grpId="1" nodeType="withEffect">
                                  <p:stCondLst>
                                    <p:cond delay="0"/>
                                  </p:stCondLst>
                                  <p:childTnLst>
                                    <p:animEffect transition="out" filter="dissolve">
                                      <p:cBhvr>
                                        <p:cTn id="24" dur="500"/>
                                        <p:tgtEl>
                                          <p:spTgt spid="88070"/>
                                        </p:tgtEl>
                                      </p:cBhvr>
                                    </p:animEffect>
                                    <p:set>
                                      <p:cBhvr>
                                        <p:cTn id="25" dur="1" fill="hold">
                                          <p:stCondLst>
                                            <p:cond delay="499"/>
                                          </p:stCondLst>
                                        </p:cTn>
                                        <p:tgtEl>
                                          <p:spTgt spid="88070"/>
                                        </p:tgtEl>
                                        <p:attrNameLst>
                                          <p:attrName>style.visibility</p:attrName>
                                        </p:attrNameLst>
                                      </p:cBhvr>
                                      <p:to>
                                        <p:strVal val="hidden"/>
                                      </p:to>
                                    </p:set>
                                  </p:childTnLst>
                                </p:cTn>
                              </p:par>
                              <p:par>
                                <p:cTn id="26" presetID="9" presetClass="exit" presetSubtype="0" fill="hold" grpId="1" nodeType="withEffect">
                                  <p:stCondLst>
                                    <p:cond delay="0"/>
                                  </p:stCondLst>
                                  <p:childTnLst>
                                    <p:animEffect transition="out" filter="dissolve">
                                      <p:cBhvr>
                                        <p:cTn id="27" dur="500"/>
                                        <p:tgtEl>
                                          <p:spTgt spid="88069"/>
                                        </p:tgtEl>
                                      </p:cBhvr>
                                    </p:animEffect>
                                    <p:set>
                                      <p:cBhvr>
                                        <p:cTn id="28" dur="1" fill="hold">
                                          <p:stCondLst>
                                            <p:cond delay="499"/>
                                          </p:stCondLst>
                                        </p:cTn>
                                        <p:tgtEl>
                                          <p:spTgt spid="880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nimBg="1"/>
      <p:bldP spid="88069" grpId="1" animBg="1"/>
      <p:bldP spid="88070" grpId="0" animBg="1"/>
      <p:bldP spid="88070" grpId="1" animBg="1"/>
      <p:bldP spid="88071" grpId="0" animBg="1"/>
      <p:bldP spid="8807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9144000" y="1143000"/>
            <a:ext cx="1447800" cy="3886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lnSpc>
                <a:spcPct val="80000"/>
              </a:lnSpc>
              <a:spcBef>
                <a:spcPct val="20000"/>
              </a:spcBef>
              <a:spcAft>
                <a:spcPct val="0"/>
              </a:spcAft>
            </a:pPr>
            <a:r>
              <a:rPr lang="en-GB" altLang="en-US" sz="2800">
                <a:solidFill>
                  <a:srgbClr val="000000"/>
                </a:solidFill>
                <a:latin typeface="Arial" charset="0"/>
              </a:rPr>
              <a:t>	</a:t>
            </a:r>
            <a:r>
              <a:rPr lang="en-GB" altLang="en-US" sz="1400">
                <a:solidFill>
                  <a:srgbClr val="000000"/>
                </a:solidFill>
                <a:latin typeface="Calibri" pitchFamily="34" charset="0"/>
              </a:rPr>
              <a:t>USA</a:t>
            </a:r>
          </a:p>
          <a:p>
            <a:pPr eaLnBrk="1" fontAlgn="base" hangingPunct="1">
              <a:lnSpc>
                <a:spcPct val="80000"/>
              </a:lnSpc>
              <a:spcBef>
                <a:spcPct val="20000"/>
              </a:spcBef>
              <a:spcAft>
                <a:spcPct val="0"/>
              </a:spcAft>
            </a:pPr>
            <a:r>
              <a:rPr lang="en-GB" altLang="en-US" sz="1400">
                <a:solidFill>
                  <a:srgbClr val="000000"/>
                </a:solidFill>
                <a:latin typeface="Calibri" pitchFamily="34" charset="0"/>
              </a:rPr>
              <a:t>	Slovenia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Scotland</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Czech R.</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Poland</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Slovakia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Hungary</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Estonia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Bulgaria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Lithuania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Latvia</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Belarus</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Ukraine</a:t>
            </a:r>
          </a:p>
          <a:p>
            <a:pPr eaLnBrk="1" fontAlgn="base" hangingPunct="1">
              <a:lnSpc>
                <a:spcPct val="90000"/>
              </a:lnSpc>
              <a:spcBef>
                <a:spcPct val="20000"/>
              </a:spcBef>
              <a:spcAft>
                <a:spcPct val="0"/>
              </a:spcAft>
            </a:pPr>
            <a:r>
              <a:rPr lang="en-GB" altLang="en-US" sz="1400">
                <a:solidFill>
                  <a:srgbClr val="000000"/>
                </a:solidFill>
                <a:latin typeface="Calibri" pitchFamily="34" charset="0"/>
              </a:rPr>
              <a:t>	Russia</a:t>
            </a:r>
          </a:p>
          <a:p>
            <a:pPr eaLnBrk="1" fontAlgn="base" hangingPunct="1">
              <a:spcBef>
                <a:spcPct val="20000"/>
              </a:spcBef>
              <a:spcAft>
                <a:spcPct val="0"/>
              </a:spcAft>
            </a:pPr>
            <a:r>
              <a:rPr lang="en-GB" altLang="en-US" sz="1400">
                <a:solidFill>
                  <a:srgbClr val="000000"/>
                </a:solidFill>
                <a:latin typeface="Calibri" pitchFamily="34" charset="0"/>
              </a:rPr>
              <a:t>	</a:t>
            </a:r>
          </a:p>
        </p:txBody>
      </p:sp>
      <p:graphicFrame>
        <p:nvGraphicFramePr>
          <p:cNvPr id="10243" name="Object 3"/>
          <p:cNvGraphicFramePr>
            <a:graphicFrameLocks noGrp="1" noChangeAspect="1"/>
          </p:cNvGraphicFramePr>
          <p:nvPr>
            <p:ph idx="1"/>
            <p:extLst/>
          </p:nvPr>
        </p:nvGraphicFramePr>
        <p:xfrm>
          <a:off x="2743201" y="1052736"/>
          <a:ext cx="6765925" cy="5075238"/>
        </p:xfrm>
        <a:graphic>
          <a:graphicData uri="http://schemas.openxmlformats.org/presentationml/2006/ole">
            <mc:AlternateContent xmlns:mc="http://schemas.openxmlformats.org/markup-compatibility/2006">
              <mc:Choice xmlns:v="urn:schemas-microsoft-com:vml" Requires="v">
                <p:oleObj spid="_x0000_s2059" name="Chart" r:id="rId4" imgW="6400800" imgH="4800600" progId="Excel.Chart.8">
                  <p:embed/>
                </p:oleObj>
              </mc:Choice>
              <mc:Fallback>
                <p:oleObj name="Chart" r:id="rId4" imgW="6400800" imgH="48006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1" y="1052736"/>
                        <a:ext cx="6765925" cy="5075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244" name="Rectangle 4"/>
          <p:cNvSpPr>
            <a:spLocks noGrp="1" noChangeArrowheads="1"/>
          </p:cNvSpPr>
          <p:nvPr>
            <p:ph type="title"/>
          </p:nvPr>
        </p:nvSpPr>
        <p:spPr>
          <a:xfrm>
            <a:off x="1981200" y="274638"/>
            <a:ext cx="8229600" cy="792162"/>
          </a:xfrm>
        </p:spPr>
        <p:txBody>
          <a:bodyPr/>
          <a:lstStyle/>
          <a:p>
            <a:pPr algn="l" eaLnBrk="1" hangingPunct="1"/>
            <a:r>
              <a:rPr lang="en-GB" altLang="en-US" sz="2800" b="1">
                <a:latin typeface="Calibri" pitchFamily="34" charset="0"/>
              </a:rPr>
              <a:t>Higher overall mortality than comparable nations</a:t>
            </a:r>
            <a:endParaRPr lang="en-GB" altLang="en-US" sz="2800">
              <a:latin typeface="Calibri" pitchFamily="34" charset="0"/>
            </a:endParaRPr>
          </a:p>
        </p:txBody>
      </p:sp>
      <p:sp>
        <p:nvSpPr>
          <p:cNvPr id="10245" name="Text Box 5"/>
          <p:cNvSpPr txBox="1">
            <a:spLocks noChangeArrowheads="1"/>
          </p:cNvSpPr>
          <p:nvPr/>
        </p:nvSpPr>
        <p:spPr bwMode="auto">
          <a:xfrm>
            <a:off x="1905000" y="5791201"/>
            <a:ext cx="8229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fontAlgn="base" hangingPunct="1">
              <a:spcBef>
                <a:spcPct val="50000"/>
              </a:spcBef>
              <a:spcAft>
                <a:spcPct val="0"/>
              </a:spcAft>
            </a:pPr>
            <a:r>
              <a:rPr lang="en-GB" altLang="en-US" sz="1200">
                <a:solidFill>
                  <a:srgbClr val="000000"/>
                </a:solidFill>
                <a:latin typeface="Calibri" pitchFamily="34" charset="0"/>
              </a:rPr>
              <a:t>Data extracted from the Human Mortality Database for: Australia, Austria, Belgium, Belarus, Bulgaria, Canada, Chile, Czech Republic, Denmark, East Germany, England &amp; Wales, Estonia, Finland, France, Germany, Hungary, Ireland, Iceland, Israel, Italy, Japan, Latvia, Lithuania, Luxembourg, Netherlands, New Zealand, Northern Ireland, Norway, Poland, Portugal, Russia, Scotland, Slovakia, Slovenia, Spain, Sweden, Switzerland, Taiwan, West Germany, Ukraine &amp; USA. </a:t>
            </a:r>
          </a:p>
        </p:txBody>
      </p:sp>
      <p:sp>
        <p:nvSpPr>
          <p:cNvPr id="10246" name="Line 6"/>
          <p:cNvSpPr>
            <a:spLocks noChangeShapeType="1"/>
          </p:cNvSpPr>
          <p:nvPr/>
        </p:nvSpPr>
        <p:spPr bwMode="auto">
          <a:xfrm>
            <a:off x="9220200" y="1447800"/>
            <a:ext cx="304800"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47" name="Line 7"/>
          <p:cNvSpPr>
            <a:spLocks noChangeShapeType="1"/>
          </p:cNvSpPr>
          <p:nvPr/>
        </p:nvSpPr>
        <p:spPr bwMode="auto">
          <a:xfrm>
            <a:off x="9220200" y="1676400"/>
            <a:ext cx="304800" cy="0"/>
          </a:xfrm>
          <a:prstGeom prst="line">
            <a:avLst/>
          </a:prstGeom>
          <a:noFill/>
          <a:ln w="38100">
            <a:solidFill>
              <a:srgbClr val="CC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48" name="Line 8"/>
          <p:cNvSpPr>
            <a:spLocks noChangeShapeType="1"/>
          </p:cNvSpPr>
          <p:nvPr/>
        </p:nvSpPr>
        <p:spPr bwMode="auto">
          <a:xfrm>
            <a:off x="9220200" y="1905000"/>
            <a:ext cx="304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49" name="Line 9"/>
          <p:cNvSpPr>
            <a:spLocks noChangeShapeType="1"/>
          </p:cNvSpPr>
          <p:nvPr/>
        </p:nvSpPr>
        <p:spPr bwMode="auto">
          <a:xfrm>
            <a:off x="9220200" y="2133600"/>
            <a:ext cx="304800" cy="0"/>
          </a:xfrm>
          <a:prstGeom prst="line">
            <a:avLst/>
          </a:prstGeom>
          <a:noFill/>
          <a:ln w="38100">
            <a:solidFill>
              <a:srgbClr val="FFCC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0" name="Line 10"/>
          <p:cNvSpPr>
            <a:spLocks noChangeShapeType="1"/>
          </p:cNvSpPr>
          <p:nvPr/>
        </p:nvSpPr>
        <p:spPr bwMode="auto">
          <a:xfrm>
            <a:off x="9220200" y="2362200"/>
            <a:ext cx="304800"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1" name="Line 11"/>
          <p:cNvSpPr>
            <a:spLocks noChangeShapeType="1"/>
          </p:cNvSpPr>
          <p:nvPr/>
        </p:nvSpPr>
        <p:spPr bwMode="auto">
          <a:xfrm>
            <a:off x="9220200" y="2590800"/>
            <a:ext cx="304800"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2" name="Line 12"/>
          <p:cNvSpPr>
            <a:spLocks noChangeShapeType="1"/>
          </p:cNvSpPr>
          <p:nvPr/>
        </p:nvSpPr>
        <p:spPr bwMode="auto">
          <a:xfrm>
            <a:off x="9220200" y="2819400"/>
            <a:ext cx="304800" cy="0"/>
          </a:xfrm>
          <a:prstGeom prst="line">
            <a:avLst/>
          </a:prstGeom>
          <a:noFill/>
          <a:ln w="38100">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3" name="Line 13"/>
          <p:cNvSpPr>
            <a:spLocks noChangeShapeType="1"/>
          </p:cNvSpPr>
          <p:nvPr/>
        </p:nvSpPr>
        <p:spPr bwMode="auto">
          <a:xfrm>
            <a:off x="9220200" y="3276600"/>
            <a:ext cx="304800"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4" name="Line 14"/>
          <p:cNvSpPr>
            <a:spLocks noChangeShapeType="1"/>
          </p:cNvSpPr>
          <p:nvPr/>
        </p:nvSpPr>
        <p:spPr bwMode="auto">
          <a:xfrm>
            <a:off x="9220200" y="3505200"/>
            <a:ext cx="304800" cy="0"/>
          </a:xfrm>
          <a:prstGeom prst="line">
            <a:avLst/>
          </a:prstGeom>
          <a:noFill/>
          <a:ln w="38100">
            <a:solidFill>
              <a:srgbClr val="99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5" name="Line 15"/>
          <p:cNvSpPr>
            <a:spLocks noChangeShapeType="1"/>
          </p:cNvSpPr>
          <p:nvPr/>
        </p:nvSpPr>
        <p:spPr bwMode="auto">
          <a:xfrm>
            <a:off x="9220200" y="3733800"/>
            <a:ext cx="304800" cy="0"/>
          </a:xfrm>
          <a:prstGeom prst="line">
            <a:avLst/>
          </a:prstGeom>
          <a:noFill/>
          <a:ln w="38100">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6" name="Line 16"/>
          <p:cNvSpPr>
            <a:spLocks noChangeShapeType="1"/>
          </p:cNvSpPr>
          <p:nvPr/>
        </p:nvSpPr>
        <p:spPr bwMode="auto">
          <a:xfrm>
            <a:off x="9220200" y="4191000"/>
            <a:ext cx="304800" cy="0"/>
          </a:xfrm>
          <a:prstGeom prst="line">
            <a:avLst/>
          </a:prstGeom>
          <a:noFill/>
          <a:ln w="38100">
            <a:solidFill>
              <a:srgbClr val="8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7" name="Line 17"/>
          <p:cNvSpPr>
            <a:spLocks noChangeShapeType="1"/>
          </p:cNvSpPr>
          <p:nvPr/>
        </p:nvSpPr>
        <p:spPr bwMode="auto">
          <a:xfrm>
            <a:off x="9220200" y="3962400"/>
            <a:ext cx="304800"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8" name="Line 18"/>
          <p:cNvSpPr>
            <a:spLocks noChangeShapeType="1"/>
          </p:cNvSpPr>
          <p:nvPr/>
        </p:nvSpPr>
        <p:spPr bwMode="auto">
          <a:xfrm>
            <a:off x="9220200" y="3048000"/>
            <a:ext cx="304800" cy="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
        <p:nvSpPr>
          <p:cNvPr id="10259" name="Line 19"/>
          <p:cNvSpPr>
            <a:spLocks noChangeShapeType="1"/>
          </p:cNvSpPr>
          <p:nvPr/>
        </p:nvSpPr>
        <p:spPr bwMode="auto">
          <a:xfrm>
            <a:off x="9220200" y="4419600"/>
            <a:ext cx="304800" cy="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a:solidFill>
                <a:srgbClr val="000000"/>
              </a:solidFill>
              <a:latin typeface="Trebuchet MS" pitchFamily="34" charset="0"/>
            </a:endParaRPr>
          </a:p>
        </p:txBody>
      </p:sp>
    </p:spTree>
    <p:extLst>
      <p:ext uri="{BB962C8B-B14F-4D97-AF65-F5344CB8AC3E}">
        <p14:creationId xmlns:p14="http://schemas.microsoft.com/office/powerpoint/2010/main" val="36846982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8" y="980728"/>
            <a:ext cx="8478084" cy="4675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847528" y="6165305"/>
            <a:ext cx="7200800" cy="646331"/>
          </a:xfrm>
          <a:prstGeom prst="rect">
            <a:avLst/>
          </a:prstGeom>
          <a:noFill/>
        </p:spPr>
        <p:txBody>
          <a:bodyPr wrap="square" rtlCol="0">
            <a:spAutoFit/>
          </a:bodyPr>
          <a:lstStyle/>
          <a:p>
            <a:pPr fontAlgn="base">
              <a:spcBef>
                <a:spcPct val="0"/>
              </a:spcBef>
              <a:spcAft>
                <a:spcPct val="0"/>
              </a:spcAft>
            </a:pPr>
            <a:r>
              <a:rPr lang="en-GB" sz="1200" dirty="0">
                <a:solidFill>
                  <a:srgbClr val="000000"/>
                </a:solidFill>
                <a:latin typeface="Calibri" panose="020F0502020204030204" pitchFamily="34" charset="0"/>
                <a:cs typeface="Calibri" panose="020F0502020204030204" pitchFamily="34" charset="0"/>
              </a:rPr>
              <a:t>These data have been updated using the </a:t>
            </a:r>
            <a:r>
              <a:rPr lang="en-GB" sz="1200" dirty="0" err="1">
                <a:solidFill>
                  <a:srgbClr val="000000"/>
                </a:solidFill>
                <a:latin typeface="Calibri" panose="020F0502020204030204" pitchFamily="34" charset="0"/>
                <a:cs typeface="Calibri" panose="020F0502020204030204" pitchFamily="34" charset="0"/>
              </a:rPr>
              <a:t>ScotPHO</a:t>
            </a:r>
            <a:r>
              <a:rPr lang="en-GB" sz="1200" dirty="0">
                <a:solidFill>
                  <a:srgbClr val="000000"/>
                </a:solidFill>
                <a:latin typeface="Calibri" panose="020F0502020204030204" pitchFamily="34" charset="0"/>
                <a:cs typeface="Calibri" panose="020F0502020204030204" pitchFamily="34" charset="0"/>
              </a:rPr>
              <a:t> profiles published in June 2015 comparing the life expectancies in </a:t>
            </a:r>
            <a:r>
              <a:rPr lang="en-GB" sz="1200" dirty="0" err="1">
                <a:solidFill>
                  <a:srgbClr val="000000"/>
                </a:solidFill>
                <a:latin typeface="Calibri" panose="020F0502020204030204" pitchFamily="34" charset="0"/>
                <a:cs typeface="Calibri" panose="020F0502020204030204" pitchFamily="34" charset="0"/>
              </a:rPr>
              <a:t>Broomhill</a:t>
            </a:r>
            <a:r>
              <a:rPr lang="en-GB" sz="1200" dirty="0">
                <a:solidFill>
                  <a:srgbClr val="000000"/>
                </a:solidFill>
                <a:latin typeface="Calibri" panose="020F0502020204030204" pitchFamily="34" charset="0"/>
                <a:cs typeface="Calibri" panose="020F0502020204030204" pitchFamily="34" charset="0"/>
              </a:rPr>
              <a:t> (close to </a:t>
            </a:r>
            <a:r>
              <a:rPr lang="en-GB" sz="1200" dirty="0" err="1">
                <a:solidFill>
                  <a:srgbClr val="000000"/>
                </a:solidFill>
                <a:latin typeface="Calibri" panose="020F0502020204030204" pitchFamily="34" charset="0"/>
                <a:cs typeface="Calibri" panose="020F0502020204030204" pitchFamily="34" charset="0"/>
              </a:rPr>
              <a:t>Jordanhill</a:t>
            </a:r>
            <a:r>
              <a:rPr lang="en-GB" sz="1200" dirty="0">
                <a:solidFill>
                  <a:srgbClr val="000000"/>
                </a:solidFill>
                <a:latin typeface="Calibri" panose="020F0502020204030204" pitchFamily="34" charset="0"/>
                <a:cs typeface="Calibri" panose="020F0502020204030204" pitchFamily="34" charset="0"/>
              </a:rPr>
              <a:t> station) and </a:t>
            </a:r>
            <a:r>
              <a:rPr lang="en-GB" sz="1200" dirty="0" err="1">
                <a:solidFill>
                  <a:srgbClr val="000000"/>
                </a:solidFill>
                <a:latin typeface="Calibri" panose="020F0502020204030204" pitchFamily="34" charset="0"/>
                <a:cs typeface="Calibri" panose="020F0502020204030204" pitchFamily="34" charset="0"/>
              </a:rPr>
              <a:t>Parkhead</a:t>
            </a:r>
            <a:r>
              <a:rPr lang="en-GB" sz="1200" dirty="0">
                <a:solidFill>
                  <a:srgbClr val="000000"/>
                </a:solidFill>
                <a:latin typeface="Calibri" panose="020F0502020204030204" pitchFamily="34" charset="0"/>
                <a:cs typeface="Calibri" panose="020F0502020204030204" pitchFamily="34" charset="0"/>
              </a:rPr>
              <a:t> &amp; </a:t>
            </a:r>
            <a:r>
              <a:rPr lang="en-GB" sz="1200" dirty="0" err="1">
                <a:solidFill>
                  <a:srgbClr val="000000"/>
                </a:solidFill>
                <a:latin typeface="Calibri" panose="020F0502020204030204" pitchFamily="34" charset="0"/>
                <a:cs typeface="Calibri" panose="020F0502020204030204" pitchFamily="34" charset="0"/>
              </a:rPr>
              <a:t>Barrowfield</a:t>
            </a:r>
            <a:r>
              <a:rPr lang="en-GB" sz="1200" dirty="0">
                <a:solidFill>
                  <a:srgbClr val="000000"/>
                </a:solidFill>
                <a:latin typeface="Calibri" panose="020F0502020204030204" pitchFamily="34" charset="0"/>
                <a:cs typeface="Calibri" panose="020F0502020204030204" pitchFamily="34" charset="0"/>
              </a:rPr>
              <a:t> (close to Bridgeton station) intermediate zones. </a:t>
            </a:r>
          </a:p>
        </p:txBody>
      </p:sp>
    </p:spTree>
    <p:extLst>
      <p:ext uri="{BB962C8B-B14F-4D97-AF65-F5344CB8AC3E}">
        <p14:creationId xmlns:p14="http://schemas.microsoft.com/office/powerpoint/2010/main" val="3495317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2"/>
          <p:cNvSpPr txBox="1">
            <a:spLocks noChangeArrowheads="1"/>
          </p:cNvSpPr>
          <p:nvPr/>
        </p:nvSpPr>
        <p:spPr bwMode="auto">
          <a:xfrm>
            <a:off x="7581902" y="5707856"/>
            <a:ext cx="192881"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lstStyle>
            <a:lvl1pPr>
              <a:defRPr sz="4200">
                <a:solidFill>
                  <a:srgbClr val="000000"/>
                </a:solidFill>
                <a:latin typeface="Gill Sans" charset="0"/>
                <a:ea typeface="ヒラギノ角ゴ ProN W3" charset="0"/>
                <a:cs typeface="ヒラギノ角ゴ ProN W3" charset="0"/>
                <a:sym typeface="Gill Sans" charset="0"/>
              </a:defRPr>
            </a:lvl1pPr>
            <a:lvl2pPr marL="742950" indent="-285750">
              <a:defRPr sz="4200">
                <a:solidFill>
                  <a:srgbClr val="000000"/>
                </a:solidFill>
                <a:latin typeface="Gill Sans" charset="0"/>
                <a:ea typeface="ヒラギノ角ゴ ProN W3" charset="0"/>
                <a:cs typeface="ヒラギノ角ゴ ProN W3" charset="0"/>
                <a:sym typeface="Gill Sans" charset="0"/>
              </a:defRPr>
            </a:lvl2pPr>
            <a:lvl3pPr marL="1143000" indent="-228600">
              <a:defRPr sz="4200">
                <a:solidFill>
                  <a:srgbClr val="000000"/>
                </a:solidFill>
                <a:latin typeface="Gill Sans" charset="0"/>
                <a:ea typeface="ヒラギノ角ゴ ProN W3" charset="0"/>
                <a:cs typeface="ヒラギノ角ゴ ProN W3" charset="0"/>
                <a:sym typeface="Gill Sans" charset="0"/>
              </a:defRPr>
            </a:lvl3pPr>
            <a:lvl4pPr marL="1600200" indent="-228600">
              <a:defRPr sz="4200">
                <a:solidFill>
                  <a:srgbClr val="000000"/>
                </a:solidFill>
                <a:latin typeface="Gill Sans" charset="0"/>
                <a:ea typeface="ヒラギノ角ゴ ProN W3" charset="0"/>
                <a:cs typeface="ヒラギノ角ゴ ProN W3" charset="0"/>
                <a:sym typeface="Gill Sans" charset="0"/>
              </a:defRPr>
            </a:lvl4pPr>
            <a:lvl5pPr marL="2057400" indent="-228600">
              <a:defRPr sz="4200">
                <a:solidFill>
                  <a:srgbClr val="000000"/>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fontAlgn="base">
              <a:spcBef>
                <a:spcPct val="0"/>
              </a:spcBef>
              <a:spcAft>
                <a:spcPct val="0"/>
              </a:spcAft>
            </a:pPr>
            <a:fld id="{F71F5AA5-B3DF-41B5-93C3-037F1333E199}" type="slidenum">
              <a:rPr lang="en-US" altLang="en-US" sz="900">
                <a:latin typeface="Arial" panose="020B0604020202020204" pitchFamily="34" charset="0"/>
                <a:cs typeface="Arial" panose="020B0604020202020204" pitchFamily="34" charset="0"/>
                <a:sym typeface="Arial" panose="020B0604020202020204" pitchFamily="34" charset="0"/>
              </a:rPr>
              <a:pPr fontAlgn="base">
                <a:spcBef>
                  <a:spcPct val="0"/>
                </a:spcBef>
                <a:spcAft>
                  <a:spcPct val="0"/>
                </a:spcAft>
              </a:pPr>
              <a:t>8</a:t>
            </a:fld>
            <a:endParaRPr lang="en-US" altLang="en-US" sz="900">
              <a:latin typeface="Arial" panose="020B0604020202020204" pitchFamily="34" charset="0"/>
              <a:cs typeface="Arial" panose="020B0604020202020204" pitchFamily="34" charset="0"/>
              <a:sym typeface="Arial" panose="020B0604020202020204" pitchFamily="34" charset="0"/>
            </a:endParaRPr>
          </a:p>
        </p:txBody>
      </p:sp>
      <p:pic>
        <p:nvPicPr>
          <p:cNvPr id="1229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0860" y="1691878"/>
            <a:ext cx="8256494"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pic>
        <p:nvPicPr>
          <p:cNvPr id="1229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9178" y="1169195"/>
            <a:ext cx="6480572" cy="422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spTree>
    <p:extLst>
      <p:ext uri="{BB962C8B-B14F-4D97-AF65-F5344CB8AC3E}">
        <p14:creationId xmlns:p14="http://schemas.microsoft.com/office/powerpoint/2010/main" val="2404137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2209800" y="692696"/>
            <a:ext cx="8134672" cy="5400600"/>
          </a:xfrm>
        </p:spPr>
        <p:txBody>
          <a:bodyPr/>
          <a:lstStyle/>
          <a:p>
            <a:pPr marL="0" indent="0">
              <a:buNone/>
            </a:pPr>
            <a:r>
              <a:rPr lang="en-US" sz="3200" dirty="0">
                <a:latin typeface="StoneSansSemibold" pitchFamily="34" charset="0"/>
              </a:rPr>
              <a:t>Mental health</a:t>
            </a:r>
            <a:r>
              <a:rPr lang="en-US" dirty="0" smtClean="0">
                <a:latin typeface="StoneSansSemibold" pitchFamily="34" charset="0"/>
              </a:rPr>
              <a:t>: </a:t>
            </a:r>
          </a:p>
          <a:p>
            <a:pPr marL="0" indent="0">
              <a:buNone/>
            </a:pPr>
            <a:r>
              <a:rPr lang="en-US" dirty="0" smtClean="0">
                <a:latin typeface="StoneSansSemibold" pitchFamily="34" charset="0"/>
              </a:rPr>
              <a:t>Shorter life expectancy, 3 Scandinavian Countries</a:t>
            </a:r>
            <a:endParaRPr lang="en-US" dirty="0">
              <a:latin typeface="StoneSansSemibold" pitchFamily="34"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55005" y="1628800"/>
            <a:ext cx="6787207" cy="4680520"/>
          </a:xfrm>
          <a:prstGeom prst="rect">
            <a:avLst/>
          </a:prstGeom>
          <a:noFill/>
          <a:ln>
            <a:noFill/>
          </a:ln>
        </p:spPr>
      </p:pic>
    </p:spTree>
    <p:extLst>
      <p:ext uri="{BB962C8B-B14F-4D97-AF65-F5344CB8AC3E}">
        <p14:creationId xmlns:p14="http://schemas.microsoft.com/office/powerpoint/2010/main" val="3768086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l="18611" t="31490" r="37827" b="34276"/>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126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100013"/>
            <a:ext cx="92884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3" name="Title 1"/>
          <p:cNvSpPr>
            <a:spLocks noGrp="1"/>
          </p:cNvSpPr>
          <p:nvPr>
            <p:ph type="title"/>
          </p:nvPr>
        </p:nvSpPr>
        <p:spPr>
          <a:xfrm>
            <a:off x="1847851" y="549275"/>
            <a:ext cx="8208963" cy="1143000"/>
          </a:xfrm>
        </p:spPr>
        <p:txBody>
          <a:bodyPr/>
          <a:lstStyle/>
          <a:p>
            <a:r>
              <a:rPr lang="en-GB" altLang="en-US" sz="3200">
                <a:latin typeface="Lucida Grande"/>
              </a:rPr>
              <a:t>Schematic representation of the changing causes of health inequalities over time</a:t>
            </a:r>
          </a:p>
        </p:txBody>
      </p:sp>
      <p:pic>
        <p:nvPicPr>
          <p:cNvPr id="25604" name="Content Placeholder 3"/>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a:xfrm>
            <a:off x="1847850" y="1916114"/>
            <a:ext cx="7920038" cy="4249737"/>
          </a:xfrm>
        </p:spPr>
      </p:pic>
    </p:spTree>
    <p:extLst>
      <p:ext uri="{BB962C8B-B14F-4D97-AF65-F5344CB8AC3E}">
        <p14:creationId xmlns:p14="http://schemas.microsoft.com/office/powerpoint/2010/main" val="104868327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847850" y="592139"/>
            <a:ext cx="8134350" cy="892175"/>
          </a:xfrm>
        </p:spPr>
        <p:txBody>
          <a:bodyPr/>
          <a:lstStyle/>
          <a:p>
            <a:pPr algn="l" eaLnBrk="1" hangingPunct="1"/>
            <a:r>
              <a:rPr lang="en-GB" altLang="en-US" sz="3600" b="1">
                <a:latin typeface="Calibri" panose="020F0502020204030204" pitchFamily="34" charset="0"/>
                <a:cs typeface="Calibri" panose="020F0502020204030204" pitchFamily="34" charset="0"/>
              </a:rPr>
              <a:t>What causes health inequalities? </a:t>
            </a:r>
          </a:p>
        </p:txBody>
      </p:sp>
      <p:sp>
        <p:nvSpPr>
          <p:cNvPr id="3" name="Content Placeholder 2"/>
          <p:cNvSpPr>
            <a:spLocks noGrp="1"/>
          </p:cNvSpPr>
          <p:nvPr>
            <p:ph idx="1"/>
          </p:nvPr>
        </p:nvSpPr>
        <p:spPr>
          <a:xfrm>
            <a:off x="1981200" y="1916114"/>
            <a:ext cx="8229600" cy="2376487"/>
          </a:xfrm>
        </p:spPr>
        <p:txBody>
          <a:bodyPr/>
          <a:lstStyle/>
          <a:p>
            <a:pPr eaLnBrk="1" hangingPunct="1">
              <a:defRPr/>
            </a:pPr>
            <a:r>
              <a:rPr lang="en-US" altLang="en-US" dirty="0" smtClean="0">
                <a:latin typeface="Calibri" pitchFamily="34" charset="0"/>
                <a:cs typeface="Calibri" pitchFamily="34" charset="0"/>
              </a:rPr>
              <a:t>Inequalities in income, resources and power</a:t>
            </a:r>
          </a:p>
          <a:p>
            <a:pPr eaLnBrk="1" hangingPunct="1">
              <a:defRPr/>
            </a:pPr>
            <a:r>
              <a:rPr lang="en-US" altLang="en-US" dirty="0" smtClean="0">
                <a:latin typeface="Calibri" pitchFamily="34" charset="0"/>
                <a:cs typeface="Calibri" pitchFamily="34" charset="0"/>
              </a:rPr>
              <a:t>Health </a:t>
            </a:r>
            <a:r>
              <a:rPr lang="en-US" altLang="en-US" dirty="0" err="1" smtClean="0">
                <a:latin typeface="Calibri" pitchFamily="34" charset="0"/>
                <a:cs typeface="Calibri" pitchFamily="34" charset="0"/>
              </a:rPr>
              <a:t>behaviours</a:t>
            </a:r>
            <a:r>
              <a:rPr lang="en-US" altLang="en-US" dirty="0" smtClean="0">
                <a:latin typeface="Calibri" pitchFamily="34" charset="0"/>
                <a:cs typeface="Calibri" pitchFamily="34" charset="0"/>
              </a:rPr>
              <a:t> (e.g. smoking and alcohol) or individual skills (e.g. parenting or employability) offer only very partial and incomplete explanations</a:t>
            </a:r>
          </a:p>
          <a:p>
            <a:pPr marL="0" indent="0" eaLnBrk="1" hangingPunct="1">
              <a:buNone/>
              <a:defRPr/>
            </a:pPr>
            <a:endParaRPr lang="en-US" altLang="en-US" dirty="0" smtClean="0">
              <a:latin typeface="Calibri" pitchFamily="34" charset="0"/>
              <a:cs typeface="Calibri" pitchFamily="34" charset="0"/>
            </a:endParaRPr>
          </a:p>
          <a:p>
            <a:pPr eaLnBrk="1" hangingPunct="1">
              <a:defRPr/>
            </a:pPr>
            <a:endParaRPr lang="en-US" altLang="en-US" dirty="0" smtClean="0">
              <a:latin typeface="Calibri" pitchFamily="34" charset="0"/>
              <a:cs typeface="Calibri" pitchFamily="34" charset="0"/>
            </a:endParaRPr>
          </a:p>
          <a:p>
            <a:pPr marL="457200" lvl="1" indent="0" eaLnBrk="1" hangingPunct="1">
              <a:buNone/>
              <a:defRPr/>
            </a:pPr>
            <a:endParaRPr lang="en-GB" altLang="en-US" sz="2000" dirty="0"/>
          </a:p>
        </p:txBody>
      </p:sp>
      <p:sp>
        <p:nvSpPr>
          <p:cNvPr id="4" name="Rectangle 3"/>
          <p:cNvSpPr/>
          <p:nvPr/>
        </p:nvSpPr>
        <p:spPr>
          <a:xfrm>
            <a:off x="2160588" y="4652963"/>
            <a:ext cx="7632700" cy="2062162"/>
          </a:xfrm>
          <a:prstGeom prst="rect">
            <a:avLst/>
          </a:prstGeom>
        </p:spPr>
        <p:txBody>
          <a:bodyPr>
            <a:spAutoFit/>
          </a:bodyPr>
          <a:lstStyle/>
          <a:p>
            <a:pPr fontAlgn="base">
              <a:spcBef>
                <a:spcPct val="0"/>
              </a:spcBef>
              <a:spcAft>
                <a:spcPct val="0"/>
              </a:spcAft>
              <a:defRPr/>
            </a:pPr>
            <a:r>
              <a:rPr lang="en-US" sz="1600" dirty="0">
                <a:solidFill>
                  <a:srgbClr val="000000"/>
                </a:solidFill>
                <a:latin typeface="Calibri" panose="020F0502020204030204" pitchFamily="34" charset="0"/>
                <a:cs typeface="Calibri" panose="020F0502020204030204" pitchFamily="34" charset="0"/>
                <a:sym typeface="Gill Sans"/>
              </a:rPr>
              <a:t>Sources: </a:t>
            </a:r>
          </a:p>
          <a:p>
            <a:pPr marL="342900" indent="-342900" fontAlgn="base">
              <a:spcBef>
                <a:spcPct val="0"/>
              </a:spcBef>
              <a:spcAft>
                <a:spcPct val="0"/>
              </a:spcAft>
              <a:buFontTx/>
              <a:buAutoNum type="arabicPeriod"/>
              <a:defRPr/>
            </a:pPr>
            <a:r>
              <a:rPr lang="en-US" sz="1600" dirty="0">
                <a:solidFill>
                  <a:srgbClr val="000000"/>
                </a:solidFill>
                <a:latin typeface="Calibri" panose="020F0502020204030204" pitchFamily="34" charset="0"/>
                <a:cs typeface="Calibri" panose="020F0502020204030204" pitchFamily="34" charset="0"/>
                <a:sym typeface="Gill Sans"/>
              </a:rPr>
              <a:t>Commission on Social Determinants of Health. 2008. Closing the gap in a generation: Health equity through action on the social determinants of health. Final Report of the Commission on Social Determinants of Health. Geneva, World Health Organization. </a:t>
            </a:r>
          </a:p>
          <a:p>
            <a:pPr marL="342900" indent="-342900" fontAlgn="base">
              <a:spcBef>
                <a:spcPct val="0"/>
              </a:spcBef>
              <a:spcAft>
                <a:spcPct val="0"/>
              </a:spcAft>
              <a:buFontTx/>
              <a:buAutoNum type="arabicPeriod"/>
              <a:defRPr/>
            </a:pPr>
            <a:r>
              <a:rPr lang="en-US" sz="1600" dirty="0">
                <a:solidFill>
                  <a:srgbClr val="000000"/>
                </a:solidFill>
                <a:latin typeface="Calibri" panose="020F0502020204030204" pitchFamily="34" charset="0"/>
                <a:cs typeface="Calibri" panose="020F0502020204030204" pitchFamily="34" charset="0"/>
                <a:sym typeface="Gill Sans"/>
              </a:rPr>
              <a:t>Equally Well Policy Review. Edinburgh, NHS Health Scotland, 2013. </a:t>
            </a:r>
          </a:p>
          <a:p>
            <a:pPr marL="342900" indent="-342900" fontAlgn="base">
              <a:spcBef>
                <a:spcPct val="0"/>
              </a:spcBef>
              <a:spcAft>
                <a:spcPct val="0"/>
              </a:spcAft>
              <a:buFontTx/>
              <a:buAutoNum type="arabicPeriod"/>
              <a:defRPr/>
            </a:pPr>
            <a:r>
              <a:rPr lang="en-US" sz="1600" dirty="0">
                <a:solidFill>
                  <a:srgbClr val="000000"/>
                </a:solidFill>
                <a:latin typeface="Calibri" panose="020F0502020204030204" pitchFamily="34" charset="0"/>
                <a:cs typeface="Calibri" panose="020F0502020204030204" pitchFamily="34" charset="0"/>
                <a:sym typeface="Gill Sans"/>
              </a:rPr>
              <a:t>McCartney G, Collins C, MacKenzie M. What (or Who) causes health inequalities: theories, evidence and implications? Health Policy 2013; 113: 221– 227. </a:t>
            </a:r>
          </a:p>
          <a:p>
            <a:pPr fontAlgn="base">
              <a:spcBef>
                <a:spcPct val="0"/>
              </a:spcBef>
              <a:spcAft>
                <a:spcPct val="0"/>
              </a:spcAft>
              <a:defRPr/>
            </a:pPr>
            <a:endParaRPr lang="en-GB" sz="1600" dirty="0">
              <a:solidFill>
                <a:srgbClr val="000000"/>
              </a:solidFill>
              <a:latin typeface="Calibri" panose="020F0502020204030204" pitchFamily="34" charset="0"/>
              <a:cs typeface="Calibri" panose="020F0502020204030204" pitchFamily="34" charset="0"/>
              <a:sym typeface="Gill Sans"/>
            </a:endParaRPr>
          </a:p>
        </p:txBody>
      </p:sp>
    </p:spTree>
    <p:extLst>
      <p:ext uri="{BB962C8B-B14F-4D97-AF65-F5344CB8AC3E}">
        <p14:creationId xmlns:p14="http://schemas.microsoft.com/office/powerpoint/2010/main" val="34691368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Thanks to Gerry McCartney, Wendy Hearty &amp; Colwyn Jones for slides and material.</a:t>
            </a:r>
          </a:p>
          <a:p>
            <a:r>
              <a:rPr lang="en-GB" dirty="0" smtClean="0"/>
              <a:t>Graham Mackenzie for practical and pastoral support as a </a:t>
            </a:r>
            <a:r>
              <a:rPr lang="en-GB" dirty="0" err="1" smtClean="0"/>
              <a:t>Webex</a:t>
            </a:r>
            <a:r>
              <a:rPr lang="en-GB" dirty="0" smtClean="0"/>
              <a:t> rookie</a:t>
            </a:r>
            <a:endParaRPr lang="en-GB" dirty="0"/>
          </a:p>
        </p:txBody>
      </p:sp>
    </p:spTree>
    <p:extLst>
      <p:ext uri="{BB962C8B-B14F-4D97-AF65-F5344CB8AC3E}">
        <p14:creationId xmlns:p14="http://schemas.microsoft.com/office/powerpoint/2010/main" val="2351801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we do to tackle Inequalities?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979986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787047" y="1806098"/>
            <a:ext cx="8426884" cy="299759"/>
          </a:xfrm>
        </p:spPr>
        <p:txBody>
          <a:bodyPr/>
          <a:lstStyle/>
          <a:p>
            <a:pPr marL="257175" indent="-257175">
              <a:spcBef>
                <a:spcPts val="2400"/>
              </a:spcBef>
            </a:pPr>
            <a:r>
              <a:rPr lang="en-GB" sz="3000" b="1" dirty="0">
                <a:latin typeface="+mn-lt"/>
              </a:rPr>
              <a:t>What is most and least effective in reducing health inequalities?</a:t>
            </a:r>
            <a:br>
              <a:rPr lang="en-GB" sz="3000" b="1" dirty="0">
                <a:latin typeface="+mn-lt"/>
              </a:rPr>
            </a:br>
            <a:endParaRPr lang="en-GB" sz="4050" dirty="0">
              <a:latin typeface="+mn-lt"/>
            </a:endParaRPr>
          </a:p>
        </p:txBody>
      </p:sp>
      <p:sp>
        <p:nvSpPr>
          <p:cNvPr id="3" name="Content Placeholder 2"/>
          <p:cNvSpPr txBox="1">
            <a:spLocks noGrp="1"/>
          </p:cNvSpPr>
          <p:nvPr>
            <p:ph idx="1"/>
          </p:nvPr>
        </p:nvSpPr>
        <p:spPr>
          <a:xfrm>
            <a:off x="1787048" y="2248730"/>
            <a:ext cx="8689931" cy="3086100"/>
          </a:xfrm>
        </p:spPr>
        <p:txBody>
          <a:bodyPr/>
          <a:lstStyle/>
          <a:p>
            <a:pPr marL="0" indent="0">
              <a:spcBef>
                <a:spcPts val="1200"/>
              </a:spcBef>
              <a:buNone/>
            </a:pPr>
            <a:r>
              <a:rPr lang="en-GB" sz="1950" b="1" dirty="0"/>
              <a:t>Most likely to be effective </a:t>
            </a:r>
          </a:p>
          <a:p>
            <a:pPr marL="0" indent="0">
              <a:spcBef>
                <a:spcPts val="1200"/>
              </a:spcBef>
              <a:buNone/>
            </a:pPr>
            <a:r>
              <a:rPr lang="en-GB" sz="1950" dirty="0"/>
              <a:t>Structural changes to the environment; legislation, regulatory and fiscal policies; income support, reduced price barriers; accessibility of public services, prioritising disadvantaged groups and individuals; intensive support for disadvantaged population groups; starting young. </a:t>
            </a:r>
          </a:p>
          <a:p>
            <a:pPr marL="0" indent="0">
              <a:buNone/>
            </a:pPr>
            <a:endParaRPr lang="en-GB" sz="1950" dirty="0"/>
          </a:p>
          <a:p>
            <a:pPr marL="0" indent="0">
              <a:buNone/>
            </a:pPr>
            <a:r>
              <a:rPr lang="en-GB" sz="1950" b="1" dirty="0"/>
              <a:t>Least likely to be effective</a:t>
            </a:r>
          </a:p>
          <a:p>
            <a:pPr marL="0" indent="0">
              <a:buNone/>
            </a:pPr>
            <a:r>
              <a:rPr lang="en-GB" sz="1950" dirty="0"/>
              <a:t>Interventions reliant on people opting in; information based campaigns; written materials; messages designed for the whole population; interventions that involve significant price or other barrier</a:t>
            </a:r>
          </a:p>
          <a:p>
            <a:pPr lvl="0"/>
            <a:endParaRPr lang="en-GB" sz="1950" dirty="0"/>
          </a:p>
        </p:txBody>
      </p:sp>
    </p:spTree>
    <p:extLst>
      <p:ext uri="{BB962C8B-B14F-4D97-AF65-F5344CB8AC3E}">
        <p14:creationId xmlns:p14="http://schemas.microsoft.com/office/powerpoint/2010/main" val="822629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24001" y="1038731"/>
            <a:ext cx="9131474" cy="857250"/>
          </a:xfrm>
        </p:spPr>
        <p:txBody>
          <a:bodyPr/>
          <a:lstStyle/>
          <a:p>
            <a:r>
              <a:rPr lang="en-GB" altLang="en-US" sz="3000" b="1" dirty="0"/>
              <a:t>Addressing health inequalities</a:t>
            </a:r>
          </a:p>
        </p:txBody>
      </p:sp>
      <p:sp>
        <p:nvSpPr>
          <p:cNvPr id="22531" name="Content Placeholder 1"/>
          <p:cNvSpPr>
            <a:spLocks noGrp="1"/>
          </p:cNvSpPr>
          <p:nvPr>
            <p:ph idx="1"/>
          </p:nvPr>
        </p:nvSpPr>
        <p:spPr/>
        <p:txBody>
          <a:bodyPr/>
          <a:lstStyle/>
          <a:p>
            <a:endParaRPr lang="en-US" altLang="en-US" smtClean="0"/>
          </a:p>
        </p:txBody>
      </p:sp>
      <p:graphicFrame>
        <p:nvGraphicFramePr>
          <p:cNvPr id="63533" name="Group 45"/>
          <p:cNvGraphicFramePr>
            <a:graphicFrameLocks noGrp="1"/>
          </p:cNvGraphicFramePr>
          <p:nvPr>
            <p:extLst>
              <p:ext uri="{D42A27DB-BD31-4B8C-83A1-F6EECF244321}">
                <p14:modId xmlns:p14="http://schemas.microsoft.com/office/powerpoint/2010/main" val="1239566896"/>
              </p:ext>
            </p:extLst>
          </p:nvPr>
        </p:nvGraphicFramePr>
        <p:xfrm>
          <a:off x="814192" y="1777911"/>
          <a:ext cx="10822487" cy="4848356"/>
        </p:xfrm>
        <a:graphic>
          <a:graphicData uri="http://schemas.openxmlformats.org/drawingml/2006/table">
            <a:tbl>
              <a:tblPr/>
              <a:tblGrid>
                <a:gridCol w="1873241"/>
                <a:gridCol w="4809994"/>
                <a:gridCol w="4139252"/>
              </a:tblGrid>
              <a:tr h="8986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500" b="1" i="0" u="none" strike="noStrike" cap="none" normalizeH="0" baseline="0" dirty="0" smtClean="0">
                          <a:ln>
                            <a:noFill/>
                          </a:ln>
                          <a:solidFill>
                            <a:schemeClr val="bg1"/>
                          </a:solidFill>
                          <a:effectLst/>
                          <a:latin typeface="Calibri" pitchFamily="34" charset="0"/>
                        </a:rPr>
                        <a:t>Fundamental causes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cap="flat">
                      <a:noFill/>
                    </a:lnT>
                    <a:lnB w="381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Policies that redistribute power, money and resources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Social equity and social justice prioritised</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cap="flat">
                      <a:noFill/>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Living wage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Creating employment</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cap="flat">
                      <a:noFill/>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r>
              <a:tr h="20726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500" b="1" i="0" u="none" strike="noStrike" cap="none" normalizeH="0" baseline="0" dirty="0" smtClean="0">
                          <a:ln>
                            <a:noFill/>
                          </a:ln>
                          <a:solidFill>
                            <a:schemeClr val="bg1"/>
                          </a:solidFill>
                          <a:effectLst/>
                          <a:latin typeface="Calibri" pitchFamily="34" charset="0"/>
                        </a:rPr>
                        <a:t>Wider environmental influences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Use of legislation, regulation, standards and fiscal policy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Structural changes to the physical environment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Reducing price barriers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Ensuring good work is available for all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Equitable provision of high quality and accessible education and public services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Housing quality standard extended to private rented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Place standard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Regulate retail outlets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r>
              <a:tr h="18770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500" b="1" i="0" u="none" strike="noStrike" cap="none" normalizeH="0" baseline="0" dirty="0" smtClean="0">
                          <a:ln>
                            <a:noFill/>
                          </a:ln>
                          <a:solidFill>
                            <a:schemeClr val="bg1"/>
                          </a:solidFill>
                          <a:effectLst/>
                          <a:latin typeface="Calibri" pitchFamily="34" charset="0"/>
                        </a:rPr>
                        <a:t>Individual experiences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33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Equitable experience of socio-economic and wider environmental  influences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Equitable experience of public services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Targeting high risk individuals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Intensive tailored individual support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Focus on young children and the early years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Training – culturally/inequalities sensitive practice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rPr>
                        <a:t>Linked public services for vulnerable/high risk individuals</a:t>
                      </a:r>
                    </a:p>
                  </a:txBody>
                  <a:tcPr marL="68580" marR="68580" marT="34279" marB="34279"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99FF"/>
                    </a:solidFill>
                  </a:tcPr>
                </a:tc>
              </a:tr>
            </a:tbl>
          </a:graphicData>
        </a:graphic>
      </p:graphicFrame>
    </p:spTree>
    <p:extLst>
      <p:ext uri="{BB962C8B-B14F-4D97-AF65-F5344CB8AC3E}">
        <p14:creationId xmlns:p14="http://schemas.microsoft.com/office/powerpoint/2010/main" val="4106369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591468"/>
            <a:ext cx="8712968" cy="893316"/>
          </a:xfrm>
        </p:spPr>
        <p:txBody>
          <a:bodyPr/>
          <a:lstStyle/>
          <a:p>
            <a:r>
              <a:rPr lang="en-US" sz="3200" b="1" dirty="0">
                <a:latin typeface="Arial" panose="020B0604020202020204" pitchFamily="34" charset="0"/>
                <a:cs typeface="Arial" panose="020B0604020202020204" pitchFamily="34" charset="0"/>
              </a:rPr>
              <a:t>What have we been doing to address health inequalities in Scotland? </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Good aspirations but downstream drift</a:t>
            </a:r>
          </a:p>
          <a:p>
            <a:r>
              <a:rPr lang="en-US" dirty="0">
                <a:latin typeface="Arial" panose="020B0604020202020204" pitchFamily="34" charset="0"/>
                <a:cs typeface="Arial" panose="020B0604020202020204" pitchFamily="34" charset="0"/>
              </a:rPr>
              <a:t>Assume health improvement </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reduction of </a:t>
            </a:r>
            <a:r>
              <a:rPr lang="en-US" dirty="0">
                <a:latin typeface="Arial" panose="020B0604020202020204" pitchFamily="34" charset="0"/>
                <a:cs typeface="Arial" panose="020B0604020202020204" pitchFamily="34" charset="0"/>
              </a:rPr>
              <a:t>health inequalities</a:t>
            </a:r>
          </a:p>
          <a:p>
            <a:r>
              <a:rPr lang="en-US" dirty="0">
                <a:latin typeface="Arial" panose="020B0604020202020204" pitchFamily="34" charset="0"/>
                <a:cs typeface="Arial" panose="020B0604020202020204" pitchFamily="34" charset="0"/>
              </a:rPr>
              <a:t>Often target using area based deprivation as proxy for need</a:t>
            </a:r>
          </a:p>
          <a:p>
            <a:r>
              <a:rPr lang="en-US" dirty="0">
                <a:latin typeface="Arial" panose="020B0604020202020204" pitchFamily="34" charset="0"/>
                <a:cs typeface="Arial" panose="020B0604020202020204" pitchFamily="34" charset="0"/>
              </a:rPr>
              <a:t>Led by health – limited cross government spread</a:t>
            </a:r>
          </a:p>
          <a:p>
            <a:r>
              <a:rPr lang="en-US" dirty="0">
                <a:latin typeface="Arial" panose="020B0604020202020204" pitchFamily="34" charset="0"/>
                <a:cs typeface="Arial" panose="020B0604020202020204" pitchFamily="34" charset="0"/>
              </a:rPr>
              <a:t>Largely helping individuals to resist or prevent the impacts of inequality</a:t>
            </a:r>
            <a:endParaRPr lang="en-US" i="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May stop inequalities widening uncontrollably</a:t>
            </a:r>
          </a:p>
          <a:p>
            <a:r>
              <a:rPr lang="en-US" dirty="0">
                <a:latin typeface="Arial" panose="020B0604020202020204" pitchFamily="34" charset="0"/>
                <a:cs typeface="Arial" panose="020B0604020202020204" pitchFamily="34" charset="0"/>
              </a:rPr>
              <a:t>But in order to </a:t>
            </a:r>
            <a:r>
              <a:rPr lang="en-US" i="1" dirty="0">
                <a:latin typeface="Arial" panose="020B0604020202020204" pitchFamily="34" charset="0"/>
                <a:cs typeface="Arial" panose="020B0604020202020204" pitchFamily="34" charset="0"/>
              </a:rPr>
              <a:t>undo</a:t>
            </a:r>
            <a:r>
              <a:rPr lang="en-US" dirty="0">
                <a:latin typeface="Arial" panose="020B0604020202020204" pitchFamily="34" charset="0"/>
                <a:cs typeface="Arial" panose="020B0604020202020204" pitchFamily="34" charset="0"/>
              </a:rPr>
              <a:t> or </a:t>
            </a:r>
            <a:r>
              <a:rPr lang="en-US" i="1" dirty="0">
                <a:latin typeface="Arial" panose="020B0604020202020204" pitchFamily="34" charset="0"/>
                <a:cs typeface="Arial" panose="020B0604020202020204" pitchFamily="34" charset="0"/>
              </a:rPr>
              <a:t>eliminate</a:t>
            </a:r>
            <a:r>
              <a:rPr lang="en-US" dirty="0">
                <a:latin typeface="Arial" panose="020B0604020202020204" pitchFamily="34" charset="0"/>
                <a:cs typeface="Arial" panose="020B0604020202020204" pitchFamily="34" charset="0"/>
              </a:rPr>
              <a:t>, health inequalities, action</a:t>
            </a:r>
            <a:r>
              <a:rPr lang="en-US" i="1" dirty="0">
                <a:latin typeface="Arial" panose="020B0604020202020204" pitchFamily="34" charset="0"/>
                <a:cs typeface="Arial" panose="020B0604020202020204" pitchFamily="34" charset="0"/>
              </a:rPr>
              <a:t> also </a:t>
            </a:r>
            <a:r>
              <a:rPr lang="en-US" dirty="0">
                <a:latin typeface="Arial" panose="020B0604020202020204" pitchFamily="34" charset="0"/>
                <a:cs typeface="Arial" panose="020B0604020202020204" pitchFamily="34" charset="0"/>
              </a:rPr>
              <a:t>needs to be taken to address the fundamental causes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62205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smtClean="0"/>
              <a:t>The Political framework for 2016-21 in Scotland</a:t>
            </a:r>
            <a:endParaRPr lang="en-GB" sz="3200" b="1" dirty="0"/>
          </a:p>
        </p:txBody>
      </p:sp>
      <p:sp>
        <p:nvSpPr>
          <p:cNvPr id="3" name="Content Placeholder 2"/>
          <p:cNvSpPr>
            <a:spLocks noGrp="1"/>
          </p:cNvSpPr>
          <p:nvPr>
            <p:ph idx="1"/>
          </p:nvPr>
        </p:nvSpPr>
        <p:spPr/>
        <p:txBody>
          <a:bodyPr/>
          <a:lstStyle/>
          <a:p>
            <a:r>
              <a:rPr lang="en-GB" dirty="0" smtClean="0"/>
              <a:t>2007–13 	Economy dominant</a:t>
            </a:r>
          </a:p>
          <a:p>
            <a:r>
              <a:rPr lang="en-GB" dirty="0" smtClean="0"/>
              <a:t>2013-16 	Social justice dominant</a:t>
            </a:r>
          </a:p>
          <a:p>
            <a:r>
              <a:rPr lang="en-GB" dirty="0" smtClean="0"/>
              <a:t>2016-	Economy and Attainment: austerity, inequalities ?</a:t>
            </a:r>
          </a:p>
          <a:p>
            <a:endParaRPr lang="en-GB" dirty="0"/>
          </a:p>
          <a:p>
            <a:r>
              <a:rPr lang="en-GB" b="1" dirty="0" smtClean="0"/>
              <a:t>Opportunities to tackle inequalities:</a:t>
            </a:r>
          </a:p>
          <a:p>
            <a:r>
              <a:rPr lang="en-GB" dirty="0" smtClean="0"/>
              <a:t>Framed in Fair Society: Healthy Lives</a:t>
            </a:r>
          </a:p>
          <a:p>
            <a:r>
              <a:rPr lang="en-GB" dirty="0" smtClean="0"/>
              <a:t>Equitable economic progress</a:t>
            </a:r>
          </a:p>
          <a:p>
            <a:r>
              <a:rPr lang="en-GB" dirty="0" smtClean="0"/>
              <a:t>Determinants of equitable children’s attainment </a:t>
            </a:r>
          </a:p>
          <a:p>
            <a:r>
              <a:rPr lang="en-GB" dirty="0" smtClean="0"/>
              <a:t>Levelling up and not trickling down</a:t>
            </a:r>
            <a:endParaRPr lang="en-GB" dirty="0"/>
          </a:p>
        </p:txBody>
      </p:sp>
    </p:spTree>
    <p:extLst>
      <p:ext uri="{BB962C8B-B14F-4D97-AF65-F5344CB8AC3E}">
        <p14:creationId xmlns:p14="http://schemas.microsoft.com/office/powerpoint/2010/main" val="250066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smtClean="0"/>
              <a:t>Recent research – modelling the effects of Interventions</a:t>
            </a:r>
            <a:endParaRPr lang="en-GB" sz="3200" b="1" dirty="0"/>
          </a:p>
        </p:txBody>
      </p:sp>
      <p:sp>
        <p:nvSpPr>
          <p:cNvPr id="3" name="Content Placeholder 2"/>
          <p:cNvSpPr>
            <a:spLocks noGrp="1"/>
          </p:cNvSpPr>
          <p:nvPr>
            <p:ph idx="1"/>
          </p:nvPr>
        </p:nvSpPr>
        <p:spPr/>
        <p:txBody>
          <a:bodyPr>
            <a:normAutofit fontScale="92500" lnSpcReduction="10000"/>
          </a:bodyPr>
          <a:lstStyle/>
          <a:p>
            <a:pPr marL="385763" indent="-385763">
              <a:buFont typeface="+mj-lt"/>
              <a:buAutoNum type="arabicPeriod"/>
            </a:pPr>
            <a:r>
              <a:rPr lang="en-GB" dirty="0" smtClean="0"/>
              <a:t>Changes </a:t>
            </a:r>
            <a:r>
              <a:rPr lang="en-GB" dirty="0"/>
              <a:t>to taxation (1p on the Scottish rate of income tax, a 10% rise council </a:t>
            </a:r>
            <a:r>
              <a:rPr lang="en-GB" dirty="0" smtClean="0"/>
              <a:t>tax)</a:t>
            </a:r>
          </a:p>
          <a:p>
            <a:pPr marL="385763" indent="-385763">
              <a:buFont typeface="+mj-lt"/>
              <a:buAutoNum type="arabicPeriod"/>
            </a:pPr>
            <a:r>
              <a:rPr lang="en-GB" dirty="0" smtClean="0"/>
              <a:t>Changes </a:t>
            </a:r>
            <a:r>
              <a:rPr lang="en-GB" dirty="0"/>
              <a:t>to benefits (a 10% increase in the value of job seekers’ allowance and income support, a 10% increase in basic and 30-hour working tax </a:t>
            </a:r>
            <a:r>
              <a:rPr lang="en-GB" dirty="0" smtClean="0"/>
              <a:t>credits)</a:t>
            </a:r>
          </a:p>
          <a:p>
            <a:pPr marL="385763" indent="-385763">
              <a:buFont typeface="+mj-lt"/>
              <a:buAutoNum type="arabicPeriod"/>
            </a:pPr>
            <a:r>
              <a:rPr lang="en-GB" dirty="0" smtClean="0"/>
              <a:t>Introduction </a:t>
            </a:r>
            <a:r>
              <a:rPr lang="en-GB" dirty="0"/>
              <a:t>of a ‘living wage</a:t>
            </a:r>
            <a:r>
              <a:rPr lang="en-GB" dirty="0" smtClean="0"/>
              <a:t>’; </a:t>
            </a:r>
          </a:p>
          <a:p>
            <a:pPr marL="385763" indent="-385763">
              <a:buFont typeface="+mj-lt"/>
              <a:buAutoNum type="arabicPeriod"/>
            </a:pPr>
            <a:r>
              <a:rPr lang="en-GB" dirty="0" smtClean="0"/>
              <a:t>An </a:t>
            </a:r>
            <a:r>
              <a:rPr lang="en-GB" dirty="0"/>
              <a:t>increase in the level of tobacco tax; </a:t>
            </a:r>
            <a:endParaRPr lang="en-GB" dirty="0" smtClean="0"/>
          </a:p>
          <a:p>
            <a:pPr marL="385763" indent="-385763">
              <a:buFont typeface="+mj-lt"/>
              <a:buAutoNum type="arabicPeriod"/>
            </a:pPr>
            <a:r>
              <a:rPr lang="en-GB" dirty="0" smtClean="0"/>
              <a:t>Greater </a:t>
            </a:r>
            <a:r>
              <a:rPr lang="en-GB" dirty="0"/>
              <a:t>provision of smoking cessation services; </a:t>
            </a:r>
            <a:endParaRPr lang="en-GB" dirty="0" smtClean="0"/>
          </a:p>
          <a:p>
            <a:pPr marL="385763" indent="-385763">
              <a:buFont typeface="+mj-lt"/>
              <a:buAutoNum type="arabicPeriod"/>
            </a:pPr>
            <a:r>
              <a:rPr lang="en-GB" dirty="0" smtClean="0"/>
              <a:t>Greater </a:t>
            </a:r>
            <a:r>
              <a:rPr lang="en-GB" dirty="0"/>
              <a:t>provision of alcohol brief interventions (ABIs); </a:t>
            </a:r>
            <a:endParaRPr lang="en-GB" dirty="0" smtClean="0"/>
          </a:p>
          <a:p>
            <a:pPr marL="385763" indent="-385763">
              <a:buFont typeface="+mj-lt"/>
              <a:buAutoNum type="arabicPeriod"/>
            </a:pPr>
            <a:r>
              <a:rPr lang="en-GB" dirty="0" smtClean="0"/>
              <a:t>Greater </a:t>
            </a:r>
            <a:r>
              <a:rPr lang="en-GB" dirty="0"/>
              <a:t>provision of a ‘Counterweight’ weight management service; </a:t>
            </a:r>
            <a:endParaRPr lang="en-GB" dirty="0" smtClean="0"/>
          </a:p>
          <a:p>
            <a:pPr marL="385763" indent="-385763">
              <a:buFont typeface="+mj-lt"/>
              <a:buAutoNum type="arabicPeriod"/>
            </a:pPr>
            <a:r>
              <a:rPr lang="en-GB" dirty="0" smtClean="0"/>
              <a:t>Changes </a:t>
            </a:r>
            <a:r>
              <a:rPr lang="en-GB" dirty="0"/>
              <a:t>in levels of employment; and </a:t>
            </a:r>
            <a:endParaRPr lang="en-GB" dirty="0" smtClean="0"/>
          </a:p>
          <a:p>
            <a:pPr marL="385763" indent="-385763">
              <a:buFont typeface="+mj-lt"/>
              <a:buAutoNum type="arabicPeriod"/>
            </a:pPr>
            <a:r>
              <a:rPr lang="en-GB" dirty="0" smtClean="0"/>
              <a:t>Changes </a:t>
            </a:r>
            <a:r>
              <a:rPr lang="en-GB" dirty="0"/>
              <a:t>in the extent of active </a:t>
            </a:r>
            <a:r>
              <a:rPr lang="en-GB" dirty="0" smtClean="0"/>
              <a:t>commuting (walking </a:t>
            </a:r>
            <a:r>
              <a:rPr lang="en-GB" dirty="0"/>
              <a:t>and </a:t>
            </a:r>
            <a:r>
              <a:rPr lang="en-GB" dirty="0" smtClean="0"/>
              <a:t>cycling to work). </a:t>
            </a:r>
            <a:endParaRPr lang="en-GB" dirty="0"/>
          </a:p>
        </p:txBody>
      </p:sp>
    </p:spTree>
    <p:extLst>
      <p:ext uri="{BB962C8B-B14F-4D97-AF65-F5344CB8AC3E}">
        <p14:creationId xmlns:p14="http://schemas.microsoft.com/office/powerpoint/2010/main" val="2433935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9800" y="1300852"/>
            <a:ext cx="7772400" cy="669987"/>
          </a:xfrm>
        </p:spPr>
        <p:txBody>
          <a:bodyPr>
            <a:normAutofit fontScale="90000"/>
          </a:bodyPr>
          <a:lstStyle/>
          <a:p>
            <a:r>
              <a:rPr lang="en-GB" sz="2400" b="1" dirty="0"/>
              <a:t>Modelled changes on mortality and inequalities after 10 years (based on </a:t>
            </a:r>
            <a:r>
              <a:rPr lang="en-GB" sz="2400" b="1" u="sng" dirty="0"/>
              <a:t>£5m investment</a:t>
            </a:r>
            <a:r>
              <a:rPr lang="en-GB" sz="2400" b="1" dirty="0"/>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70838"/>
            <a:ext cx="9144000" cy="4029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6095206" y="3812294"/>
            <a:ext cx="864890" cy="4860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8" name="Oval 7"/>
          <p:cNvSpPr/>
          <p:nvPr/>
        </p:nvSpPr>
        <p:spPr>
          <a:xfrm>
            <a:off x="4655841" y="5130189"/>
            <a:ext cx="1584176" cy="3780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9" name="Oval 8"/>
          <p:cNvSpPr/>
          <p:nvPr/>
        </p:nvSpPr>
        <p:spPr>
          <a:xfrm>
            <a:off x="4244934" y="4401108"/>
            <a:ext cx="1727398"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10" name="Oval 9"/>
          <p:cNvSpPr/>
          <p:nvPr/>
        </p:nvSpPr>
        <p:spPr>
          <a:xfrm>
            <a:off x="4100819" y="3212976"/>
            <a:ext cx="288231"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11" name="Oval 10"/>
          <p:cNvSpPr/>
          <p:nvPr/>
        </p:nvSpPr>
        <p:spPr>
          <a:xfrm>
            <a:off x="3224065" y="4212087"/>
            <a:ext cx="1584176" cy="3780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12" name="Oval 11"/>
          <p:cNvSpPr/>
          <p:nvPr/>
        </p:nvSpPr>
        <p:spPr>
          <a:xfrm>
            <a:off x="3071666" y="2835418"/>
            <a:ext cx="1029153" cy="4855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Tree>
    <p:extLst>
      <p:ext uri="{BB962C8B-B14F-4D97-AF65-F5344CB8AC3E}">
        <p14:creationId xmlns:p14="http://schemas.microsoft.com/office/powerpoint/2010/main" val="357376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a:t>Modelled changes on mortality and inequalities after 20 years (based on </a:t>
            </a:r>
            <a:r>
              <a:rPr lang="en-GB" sz="2400" b="1" u="sng" dirty="0"/>
              <a:t>£5m investment</a:t>
            </a:r>
            <a:r>
              <a:rPr lang="en-GB" sz="2400" b="1" dirty="0"/>
              <a:t>)</a:t>
            </a:r>
          </a:p>
        </p:txBody>
      </p:sp>
      <p:pic>
        <p:nvPicPr>
          <p:cNvPr id="205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1" y="2057400"/>
            <a:ext cx="9144000"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4079478" y="3104964"/>
            <a:ext cx="288231"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Tree>
    <p:extLst>
      <p:ext uri="{BB962C8B-B14F-4D97-AF65-F5344CB8AC3E}">
        <p14:creationId xmlns:p14="http://schemas.microsoft.com/office/powerpoint/2010/main" val="192971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Absolute Inequalities: </a:t>
            </a:r>
            <a:br>
              <a:rPr lang="en-GB" dirty="0" smtClean="0"/>
            </a:br>
            <a:r>
              <a:rPr lang="en-GB" dirty="0" smtClean="0"/>
              <a:t>Relative Inequalities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733478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476250"/>
            <a:ext cx="8756650" cy="570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02573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100013"/>
            <a:ext cx="92884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3" name="Title 1"/>
          <p:cNvSpPr>
            <a:spLocks noGrp="1"/>
          </p:cNvSpPr>
          <p:nvPr>
            <p:ph type="title"/>
          </p:nvPr>
        </p:nvSpPr>
        <p:spPr>
          <a:xfrm>
            <a:off x="1847851" y="549275"/>
            <a:ext cx="8208963" cy="1143000"/>
          </a:xfrm>
        </p:spPr>
        <p:txBody>
          <a:bodyPr/>
          <a:lstStyle/>
          <a:p>
            <a:r>
              <a:rPr lang="en-GB" altLang="en-US" sz="3200">
                <a:latin typeface="Lucida Grande"/>
              </a:rPr>
              <a:t>Schematic representation of the changing causes of health inequalities over time</a:t>
            </a:r>
          </a:p>
        </p:txBody>
      </p:sp>
      <p:pic>
        <p:nvPicPr>
          <p:cNvPr id="25604" name="Content Placeholder 3"/>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a:xfrm>
            <a:off x="1847850" y="1916114"/>
            <a:ext cx="7920038" cy="4249737"/>
          </a:xfrm>
        </p:spPr>
      </p:pic>
    </p:spTree>
    <p:extLst>
      <p:ext uri="{BB962C8B-B14F-4D97-AF65-F5344CB8AC3E}">
        <p14:creationId xmlns:p14="http://schemas.microsoft.com/office/powerpoint/2010/main" val="335779976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962400" y="1268760"/>
            <a:ext cx="6108526" cy="2646294"/>
          </a:xfrm>
        </p:spPr>
        <p:txBody>
          <a:bodyPr/>
          <a:lstStyle/>
          <a:p>
            <a:r>
              <a:rPr lang="en-GB" b="1" kern="1200" dirty="0" err="1" smtClean="0">
                <a:latin typeface="+mn-lt"/>
                <a:ea typeface="+mn-ea"/>
                <a:cs typeface="+mn-cs"/>
              </a:rPr>
              <a:t>Webex</a:t>
            </a:r>
            <a:r>
              <a:rPr lang="en-GB" b="1" kern="1200" dirty="0" smtClean="0">
                <a:latin typeface="+mn-lt"/>
                <a:ea typeface="+mn-ea"/>
                <a:cs typeface="+mn-cs"/>
              </a:rPr>
              <a:t>: </a:t>
            </a:r>
            <a:br>
              <a:rPr lang="en-GB" b="1" kern="1200" dirty="0" smtClean="0">
                <a:latin typeface="+mn-lt"/>
                <a:ea typeface="+mn-ea"/>
                <a:cs typeface="+mn-cs"/>
              </a:rPr>
            </a:br>
            <a:r>
              <a:rPr lang="en-GB" b="1" kern="1200" dirty="0" smtClean="0">
                <a:latin typeface="+mn-lt"/>
                <a:ea typeface="+mn-ea"/>
                <a:cs typeface="+mn-cs"/>
              </a:rPr>
              <a:t>Health Inequalities </a:t>
            </a:r>
            <a:endParaRPr lang="en-GB" dirty="0"/>
          </a:p>
        </p:txBody>
      </p:sp>
      <p:sp>
        <p:nvSpPr>
          <p:cNvPr id="5" name="Subtitle 4"/>
          <p:cNvSpPr>
            <a:spLocks noGrp="1"/>
          </p:cNvSpPr>
          <p:nvPr>
            <p:ph type="subTitle" idx="1"/>
          </p:nvPr>
        </p:nvSpPr>
        <p:spPr>
          <a:xfrm>
            <a:off x="3962400" y="3543300"/>
            <a:ext cx="6572250" cy="2153952"/>
          </a:xfrm>
        </p:spPr>
        <p:txBody>
          <a:bodyPr/>
          <a:lstStyle/>
          <a:p>
            <a:endParaRPr lang="en-GB" b="1" kern="1200" dirty="0" smtClean="0"/>
          </a:p>
          <a:p>
            <a:r>
              <a:rPr lang="en-GB" b="1" kern="1200" dirty="0" smtClean="0"/>
              <a:t>1 June 2016</a:t>
            </a:r>
          </a:p>
          <a:p>
            <a:endParaRPr lang="en-GB" dirty="0"/>
          </a:p>
        </p:txBody>
      </p:sp>
    </p:spTree>
    <p:extLst>
      <p:ext uri="{BB962C8B-B14F-4D97-AF65-F5344CB8AC3E}">
        <p14:creationId xmlns:p14="http://schemas.microsoft.com/office/powerpoint/2010/main" val="311894732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nk1">
  <a:themeElements>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imple guide to HI review">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Simple guide to HI review">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lank1">
  <a:themeElements>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ank3">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Simple guide to HI review">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Simple guide to HI review">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Default - Blank">
  <a:themeElements>
    <a:clrScheme name="">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Default - Blank">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Default - Title and Content">
  <a:themeElements>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 and Content">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Green">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5_Simple guide to HI review">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_blank1">
  <a:themeElements>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blank1">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blank">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2218</Words>
  <Application>Microsoft Office PowerPoint</Application>
  <PresentationFormat>Widescreen</PresentationFormat>
  <Paragraphs>211</Paragraphs>
  <Slides>25</Slides>
  <Notes>19</Notes>
  <HiddenSlides>0</HiddenSlides>
  <MMClips>0</MMClips>
  <ScaleCrop>false</ScaleCrop>
  <HeadingPairs>
    <vt:vector size="8" baseType="variant">
      <vt:variant>
        <vt:lpstr>Fonts Used</vt:lpstr>
      </vt:variant>
      <vt:variant>
        <vt:i4>7</vt:i4>
      </vt:variant>
      <vt:variant>
        <vt:lpstr>Theme</vt:lpstr>
      </vt:variant>
      <vt:variant>
        <vt:i4>18</vt:i4>
      </vt:variant>
      <vt:variant>
        <vt:lpstr>Embedded OLE Servers</vt:lpstr>
      </vt:variant>
      <vt:variant>
        <vt:i4>1</vt:i4>
      </vt:variant>
      <vt:variant>
        <vt:lpstr>Slide Titles</vt:lpstr>
      </vt:variant>
      <vt:variant>
        <vt:i4>25</vt:i4>
      </vt:variant>
    </vt:vector>
  </HeadingPairs>
  <TitlesOfParts>
    <vt:vector size="51" baseType="lpstr">
      <vt:lpstr>Arial</vt:lpstr>
      <vt:lpstr>Calibri</vt:lpstr>
      <vt:lpstr>Gill Sans</vt:lpstr>
      <vt:lpstr>Lucida Grande</vt:lpstr>
      <vt:lpstr>StoneSansSemibold</vt:lpstr>
      <vt:lpstr>Trebuchet MS</vt:lpstr>
      <vt:lpstr>ヒラギノ角ゴ ProN W3</vt:lpstr>
      <vt:lpstr>1_Office Theme</vt:lpstr>
      <vt:lpstr>2_Office Theme</vt:lpstr>
      <vt:lpstr>blank1</vt:lpstr>
      <vt:lpstr>1_Simple guide to HI review</vt:lpstr>
      <vt:lpstr>2_Simple guide to HI review</vt:lpstr>
      <vt:lpstr>1_blank1</vt:lpstr>
      <vt:lpstr>blank3</vt:lpstr>
      <vt:lpstr>3_Simple guide to HI review</vt:lpstr>
      <vt:lpstr>4_Simple guide to HI review</vt:lpstr>
      <vt:lpstr>Default - Blank</vt:lpstr>
      <vt:lpstr>Default - Title and Content</vt:lpstr>
      <vt:lpstr>Green</vt:lpstr>
      <vt:lpstr>5_Simple guide to HI review</vt:lpstr>
      <vt:lpstr>2_blank1</vt:lpstr>
      <vt:lpstr>3_blank1</vt:lpstr>
      <vt:lpstr>Default Design</vt:lpstr>
      <vt:lpstr>1_Default Design</vt:lpstr>
      <vt:lpstr>blank</vt:lpstr>
      <vt:lpstr>Chart</vt:lpstr>
      <vt:lpstr>Webex:  Health Inequalities </vt:lpstr>
      <vt:lpstr>What do we mean by health inequalities?</vt:lpstr>
      <vt:lpstr>PowerPoint Presentation</vt:lpstr>
      <vt:lpstr>PowerPoint Presentation</vt:lpstr>
      <vt:lpstr>PowerPoint Presentation</vt:lpstr>
      <vt:lpstr>Higher overall mortality than comparable nations</vt:lpstr>
      <vt:lpstr>PowerPoint Presentation</vt:lpstr>
      <vt:lpstr>PowerPoint Presentation</vt:lpstr>
      <vt:lpstr>PowerPoint Presentation</vt:lpstr>
      <vt:lpstr>PowerPoint Presentation</vt:lpstr>
      <vt:lpstr>Schematic representation of the changing causes of health inequalities over time</vt:lpstr>
      <vt:lpstr>What causes health inequalities? </vt:lpstr>
      <vt:lpstr>PowerPoint Presentation</vt:lpstr>
      <vt:lpstr>What do we do to tackle Inequalities?</vt:lpstr>
      <vt:lpstr>What is most and least effective in reducing health inequalities? </vt:lpstr>
      <vt:lpstr>Addressing health inequalities</vt:lpstr>
      <vt:lpstr>What have we been doing to address health inequalities in Scotland? </vt:lpstr>
      <vt:lpstr>The Political framework for 2016-21 in Scotland</vt:lpstr>
      <vt:lpstr>Recent research – modelling the effects of Interventions</vt:lpstr>
      <vt:lpstr>Modelled changes on mortality and inequalities after 10 years (based on £5m investment)</vt:lpstr>
      <vt:lpstr>Modelled changes on mortality and inequalities after 20 years (based on £5m investment)</vt:lpstr>
      <vt:lpstr>Absolute Inequalities:  Relative Inequalities</vt:lpstr>
      <vt:lpstr>PowerPoint Presentation</vt:lpstr>
      <vt:lpstr>Schematic representation of the changing causes of health inequalities over time</vt:lpstr>
      <vt:lpstr>Webex:  Health Inequalities </vt:lpstr>
    </vt:vector>
  </TitlesOfParts>
  <Company>NHSHealthScotland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Fraser</dc:creator>
  <cp:lastModifiedBy>Kerry Keates</cp:lastModifiedBy>
  <cp:revision>10</cp:revision>
  <dcterms:created xsi:type="dcterms:W3CDTF">2016-05-30T07:44:04Z</dcterms:created>
  <dcterms:modified xsi:type="dcterms:W3CDTF">2016-06-01T11:00:52Z</dcterms:modified>
</cp:coreProperties>
</file>