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4"/>
  </p:sldMasterIdLst>
  <p:notesMasterIdLst>
    <p:notesMasterId r:id="rId13"/>
  </p:notesMasterIdLst>
  <p:sldIdLst>
    <p:sldId id="256" r:id="rId5"/>
    <p:sldId id="272" r:id="rId6"/>
    <p:sldId id="278" r:id="rId7"/>
    <p:sldId id="273" r:id="rId8"/>
    <p:sldId id="263" r:id="rId9"/>
    <p:sldId id="276" r:id="rId10"/>
    <p:sldId id="275" r:id="rId11"/>
    <p:sldId id="277" r:id="rId1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7496E60-31C1-465A-A3E9-055D56F9CE78}">
          <p14:sldIdLst>
            <p14:sldId id="256"/>
            <p14:sldId id="272"/>
            <p14:sldId id="278"/>
            <p14:sldId id="273"/>
            <p14:sldId id="263"/>
            <p14:sldId id="276"/>
            <p14:sldId id="275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1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93" autoAdjust="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A632D-308D-4C38-8CC9-7264DA6A50EB}" type="datetimeFigureOut">
              <a:rPr lang="en-GB" smtClean="0"/>
              <a:t>01/06/2016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4B35D-82F9-45C2-A98B-16A2E7899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807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4B35D-82F9-45C2-A98B-16A2E789951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938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40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91468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34480"/>
            <a:ext cx="7772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706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20688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465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0478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8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43808" y="2151719"/>
            <a:ext cx="5984719" cy="1143000"/>
          </a:xfrm>
        </p:spPr>
        <p:txBody>
          <a:bodyPr/>
          <a:lstStyle/>
          <a:p>
            <a:r>
              <a:rPr lang="en-US" sz="2400" b="1" dirty="0" smtClean="0">
                <a:latin typeface="StoneSansSemibold" pitchFamily="34" charset="0"/>
              </a:rPr>
              <a:t>The role of social media in creating a #FairerHealthierScotland</a:t>
            </a:r>
            <a:endParaRPr lang="en-US" sz="2400" b="1" dirty="0">
              <a:latin typeface="StoneSansSemibold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843808" y="3982688"/>
            <a:ext cx="6160712" cy="1102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 smtClean="0">
                <a:latin typeface="StoneSansSemibold" pitchFamily="34" charset="0"/>
              </a:rPr>
              <a:t>Laura Blair</a:t>
            </a:r>
          </a:p>
          <a:p>
            <a:r>
              <a:rPr lang="en-US" sz="2000" b="1" kern="0" dirty="0" smtClean="0">
                <a:latin typeface="StoneSansSemibold" pitchFamily="34" charset="0"/>
              </a:rPr>
              <a:t>Senior Communications and </a:t>
            </a:r>
          </a:p>
          <a:p>
            <a:r>
              <a:rPr lang="en-US" sz="2000" b="1" kern="0" dirty="0" smtClean="0">
                <a:latin typeface="StoneSansSemibold" pitchFamily="34" charset="0"/>
              </a:rPr>
              <a:t>Engagement Officer</a:t>
            </a:r>
          </a:p>
          <a:p>
            <a:r>
              <a:rPr lang="en-US" sz="2000" kern="0" dirty="0" smtClean="0">
                <a:latin typeface="StoneSansSemibold" pitchFamily="34" charset="0"/>
              </a:rPr>
              <a:t>June 2016</a:t>
            </a:r>
            <a:endParaRPr lang="en-US" sz="2000" kern="0" dirty="0">
              <a:latin typeface="StoneSansSemi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Channels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045" y="2159506"/>
            <a:ext cx="1363345" cy="1108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916832"/>
            <a:ext cx="3268345" cy="17608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814" y="3674847"/>
            <a:ext cx="2857500" cy="2019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801" y="3907702"/>
            <a:ext cx="2366645" cy="133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4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Twitter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/>
              <a:t>P</a:t>
            </a:r>
            <a:r>
              <a:rPr lang="en-GB" sz="2000" dirty="0" smtClean="0"/>
              <a:t>rovides </a:t>
            </a:r>
            <a:r>
              <a:rPr lang="en-GB" sz="2000" dirty="0"/>
              <a:t>information about health inequalities and the action needed to reduce </a:t>
            </a:r>
            <a:r>
              <a:rPr lang="en-GB" sz="2000" dirty="0" smtClean="0"/>
              <a:t>them.</a:t>
            </a:r>
          </a:p>
          <a:p>
            <a:r>
              <a:rPr lang="en-GB" sz="2000" dirty="0" smtClean="0"/>
              <a:t>Promotes </a:t>
            </a:r>
            <a:r>
              <a:rPr lang="en-GB" sz="2000" dirty="0"/>
              <a:t>our public and professional health improvement resources. </a:t>
            </a:r>
            <a:endParaRPr lang="en-GB" sz="2000" dirty="0" smtClean="0"/>
          </a:p>
          <a:p>
            <a:r>
              <a:rPr lang="en-GB" sz="2000" dirty="0"/>
              <a:t>F</a:t>
            </a:r>
            <a:r>
              <a:rPr lang="en-GB" sz="2000" dirty="0" smtClean="0"/>
              <a:t>ollowers </a:t>
            </a:r>
            <a:r>
              <a:rPr lang="en-GB" sz="2000" dirty="0"/>
              <a:t>include politicians, civil servants, local government officers, the media and private, public and third sector organisations. </a:t>
            </a:r>
            <a:endParaRPr lang="en-GB" sz="2000" dirty="0" smtClean="0"/>
          </a:p>
          <a:p>
            <a:r>
              <a:rPr lang="en-GB" sz="2000" dirty="0" smtClean="0"/>
              <a:t>We </a:t>
            </a:r>
            <a:r>
              <a:rPr lang="en-GB" sz="2000" dirty="0"/>
              <a:t>have over </a:t>
            </a:r>
            <a:r>
              <a:rPr lang="en-GB" sz="2000" dirty="0" smtClean="0"/>
              <a:t>11.3K </a:t>
            </a:r>
            <a:r>
              <a:rPr lang="en-GB" sz="2000" dirty="0"/>
              <a:t>followers </a:t>
            </a:r>
            <a:r>
              <a:rPr lang="en-GB" sz="2000" dirty="0" smtClean="0"/>
              <a:t>(a </a:t>
            </a:r>
            <a:r>
              <a:rPr lang="en-GB" sz="2000" dirty="0"/>
              <a:t>large following for a health </a:t>
            </a:r>
            <a:r>
              <a:rPr lang="en-GB" sz="2000" dirty="0" smtClean="0"/>
              <a:t>board in Scotland).</a:t>
            </a:r>
            <a:endParaRPr lang="en-GB" sz="2000" dirty="0"/>
          </a:p>
          <a:p>
            <a:pPr lvl="0"/>
            <a:r>
              <a:rPr lang="en-GB" sz="2000" dirty="0"/>
              <a:t>We have earned on average 127 </a:t>
            </a:r>
            <a:r>
              <a:rPr lang="en-GB" sz="2000" i="1" dirty="0"/>
              <a:t>additional</a:t>
            </a:r>
            <a:r>
              <a:rPr lang="en-GB" sz="2000" dirty="0"/>
              <a:t> new followers each month since a social media strategy has been in place (2015-16).</a:t>
            </a:r>
          </a:p>
          <a:p>
            <a:pPr lvl="0"/>
            <a:r>
              <a:rPr lang="en-GB" sz="2000" dirty="0"/>
              <a:t>We achieve a consistent engagement rate of 1.0%.</a:t>
            </a:r>
          </a:p>
          <a:p>
            <a:pPr lvl="0"/>
            <a:r>
              <a:rPr lang="en-GB" sz="2000" dirty="0"/>
              <a:t>We are ‘mentioned’ </a:t>
            </a:r>
            <a:r>
              <a:rPr lang="en-GB" sz="2000" dirty="0" smtClean="0"/>
              <a:t>daily.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683" y="764704"/>
            <a:ext cx="655034" cy="53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860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Promote, Position, Protect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204864"/>
            <a:ext cx="7772400" cy="2746648"/>
          </a:xfrm>
        </p:spPr>
        <p:txBody>
          <a:bodyPr/>
          <a:lstStyle/>
          <a:p>
            <a:r>
              <a:rPr lang="en-GB" sz="2000" dirty="0" smtClean="0"/>
              <a:t>Fundamental communications channel</a:t>
            </a:r>
          </a:p>
          <a:p>
            <a:r>
              <a:rPr lang="en-GB" sz="2000" dirty="0" smtClean="0"/>
              <a:t>Webinar</a:t>
            </a:r>
          </a:p>
          <a:p>
            <a:r>
              <a:rPr lang="en-GB" sz="2000" dirty="0" smtClean="0"/>
              <a:t>Live tweet from events</a:t>
            </a:r>
          </a:p>
          <a:p>
            <a:r>
              <a:rPr lang="en-GB" sz="2000" dirty="0" smtClean="0"/>
              <a:t>Live tweet from Board meetings</a:t>
            </a:r>
          </a:p>
          <a:p>
            <a:r>
              <a:rPr lang="en-GB" sz="2000" dirty="0" smtClean="0"/>
              <a:t>Support official accounts (Chair, CEO, Director)</a:t>
            </a:r>
          </a:p>
          <a:p>
            <a:r>
              <a:rPr lang="en-GB" sz="2000" dirty="0" smtClean="0"/>
              <a:t>Forward plan content and develop ‘good tweet’</a:t>
            </a:r>
          </a:p>
          <a:p>
            <a:pPr marL="0" indent="0">
              <a:buNone/>
            </a:pPr>
            <a:endParaRPr lang="en-GB" sz="18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683" y="764704"/>
            <a:ext cx="655034" cy="53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7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Writing good tweet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the </a:t>
            </a:r>
            <a:r>
              <a:rPr lang="en-GB" b="1" dirty="0" smtClean="0"/>
              <a:t>news</a:t>
            </a:r>
            <a:r>
              <a:rPr lang="en-GB" dirty="0" smtClean="0"/>
              <a:t>?</a:t>
            </a:r>
            <a:endParaRPr lang="en-GB" dirty="0"/>
          </a:p>
          <a:p>
            <a:r>
              <a:rPr lang="en-GB" dirty="0" smtClean="0"/>
              <a:t>Think about </a:t>
            </a:r>
            <a:r>
              <a:rPr lang="en-GB" b="1" dirty="0"/>
              <a:t>s</a:t>
            </a:r>
            <a:r>
              <a:rPr lang="en-GB" b="1" dirty="0" smtClean="0"/>
              <a:t>tyle</a:t>
            </a:r>
            <a:r>
              <a:rPr lang="en-GB" dirty="0" smtClean="0"/>
              <a:t> (Announcement, teaser, question)</a:t>
            </a:r>
          </a:p>
          <a:p>
            <a:r>
              <a:rPr lang="en-GB" dirty="0" smtClean="0"/>
              <a:t>Think about </a:t>
            </a:r>
            <a:r>
              <a:rPr lang="en-GB" b="1" dirty="0" smtClean="0"/>
              <a:t>reach</a:t>
            </a:r>
            <a:r>
              <a:rPr lang="en-GB" dirty="0" smtClean="0"/>
              <a:t> (include a relevant </a:t>
            </a:r>
            <a:r>
              <a:rPr lang="en-GB" b="1" dirty="0" smtClean="0"/>
              <a:t>hashtag</a:t>
            </a:r>
            <a:r>
              <a:rPr lang="en-GB" dirty="0" smtClean="0"/>
              <a:t> and a </a:t>
            </a:r>
            <a:r>
              <a:rPr lang="en-GB" b="1" dirty="0" smtClean="0"/>
              <a:t>partner’s handle </a:t>
            </a:r>
            <a:r>
              <a:rPr lang="en-GB" dirty="0" smtClean="0"/>
              <a:t>to encourage a RT)</a:t>
            </a:r>
          </a:p>
          <a:p>
            <a:r>
              <a:rPr lang="en-GB" dirty="0" smtClean="0"/>
              <a:t>What will </a:t>
            </a:r>
            <a:r>
              <a:rPr lang="en-GB" b="1" dirty="0" smtClean="0"/>
              <a:t>enhance</a:t>
            </a:r>
            <a:r>
              <a:rPr lang="en-GB" dirty="0" smtClean="0"/>
              <a:t> your tweet?</a:t>
            </a:r>
          </a:p>
          <a:p>
            <a:pPr lvl="1"/>
            <a:r>
              <a:rPr lang="en-GB" dirty="0" smtClean="0"/>
              <a:t>Web link</a:t>
            </a:r>
          </a:p>
          <a:p>
            <a:pPr lvl="1"/>
            <a:r>
              <a:rPr lang="en-GB" dirty="0" smtClean="0"/>
              <a:t>Image</a:t>
            </a:r>
          </a:p>
          <a:p>
            <a:pPr lvl="1"/>
            <a:r>
              <a:rPr lang="en-GB" dirty="0" smtClean="0"/>
              <a:t>Audio/video</a:t>
            </a:r>
          </a:p>
          <a:p>
            <a:pPr lvl="1"/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683" y="764704"/>
            <a:ext cx="655034" cy="53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97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bs.twimg.com/media/Cjd71w2WkAMexv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404" y="2564904"/>
            <a:ext cx="4562872" cy="3552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pbs.twimg.com/media/CjZhd2WWEAE6m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47" y="2569163"/>
            <a:ext cx="4419600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290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bs.twimg.com/media/CjSxK6FXIAQVW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43000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255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43808" y="2151719"/>
            <a:ext cx="5984719" cy="1143000"/>
          </a:xfrm>
        </p:spPr>
        <p:txBody>
          <a:bodyPr/>
          <a:lstStyle/>
          <a:p>
            <a:r>
              <a:rPr lang="en-US" sz="2400" b="1" dirty="0" smtClean="0">
                <a:latin typeface="StoneSansSemibold" pitchFamily="34" charset="0"/>
              </a:rPr>
              <a:t>The role of social media in creating a #FairerHealthierScotland</a:t>
            </a:r>
            <a:endParaRPr lang="en-US" sz="2400" b="1" dirty="0">
              <a:latin typeface="StoneSansSemibold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43807" y="3717032"/>
            <a:ext cx="5984719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 b="1" kern="0" dirty="0" smtClean="0">
                <a:latin typeface="StoneSansSemibold" pitchFamily="34" charset="0"/>
              </a:rPr>
              <a:t>@NHS_HS #</a:t>
            </a:r>
            <a:r>
              <a:rPr lang="en-US" sz="2400" b="1" kern="0" dirty="0" err="1" smtClean="0">
                <a:latin typeface="StoneSansSemibold" pitchFamily="34" charset="0"/>
              </a:rPr>
              <a:t>HealthInequalities</a:t>
            </a:r>
            <a:endParaRPr lang="en-US" sz="2400" b="1" kern="0" dirty="0" smtClean="0">
              <a:latin typeface="StoneSansSemibold" pitchFamily="34" charset="0"/>
            </a:endParaRPr>
          </a:p>
          <a:p>
            <a:r>
              <a:rPr lang="en-US" sz="2400" b="1" kern="0" dirty="0" smtClean="0">
                <a:latin typeface="StoneSansSemibold" pitchFamily="34" charset="0"/>
              </a:rPr>
              <a:t>@</a:t>
            </a:r>
            <a:r>
              <a:rPr lang="en-US" sz="2400" b="1" kern="0" dirty="0" err="1" smtClean="0">
                <a:latin typeface="StoneSansSemibold" pitchFamily="34" charset="0"/>
              </a:rPr>
              <a:t>lauraABlair</a:t>
            </a:r>
            <a:r>
              <a:rPr lang="en-US" sz="2400" b="1" kern="0" dirty="0" smtClean="0">
                <a:latin typeface="StoneSansSemibold" pitchFamily="34" charset="0"/>
              </a:rPr>
              <a:t> #</a:t>
            </a:r>
            <a:r>
              <a:rPr lang="en-US" sz="2400" b="1" kern="0" dirty="0" err="1" smtClean="0">
                <a:latin typeface="StoneSansSemibold" pitchFamily="34" charset="0"/>
              </a:rPr>
              <a:t>socialmedia</a:t>
            </a:r>
            <a:endParaRPr lang="en-US" sz="2400" b="1" kern="0" dirty="0">
              <a:latin typeface="StoneSans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11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1">
  <a:themeElements>
    <a:clrScheme name="HS defaul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HS 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HS defaul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S defaul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 defaul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 defaul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 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 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 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templateblank [Read-Only]" id="{B69281CA-8A8B-4964-84DA-32BAA299E5B4}" vid="{7AC9F52A-69F3-4659-BF3C-8A3F079910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A529ACA6512F49A6399026771BE5D3" ma:contentTypeVersion="1" ma:contentTypeDescription="Create a new document." ma:contentTypeScope="" ma:versionID="c9acc9190c94cf686a684062b0fdc64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B29D46A-C0B4-4B1E-A3EE-F267498B0F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40786F-D2D8-4599-9689-D5FB2EC79A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060962-3BAF-4936-B738-0731E14640BE}">
  <ds:schemaRefs>
    <ds:schemaRef ds:uri="http://purl.org/dc/elements/1.1/"/>
    <ds:schemaRef ds:uri="http://schemas.microsoft.com/sharepoint/v3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LWD_Twitter Dec 2015</Template>
  <TotalTime>461</TotalTime>
  <Words>221</Words>
  <Application>Microsoft Office PowerPoint</Application>
  <PresentationFormat>On-screen Show (4:3)</PresentationFormat>
  <Paragraphs>33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StoneSansSemibold</vt:lpstr>
      <vt:lpstr>blank1</vt:lpstr>
      <vt:lpstr>The role of social media in creating a #FairerHealthierScotland</vt:lpstr>
      <vt:lpstr>Channels</vt:lpstr>
      <vt:lpstr>Twitter</vt:lpstr>
      <vt:lpstr>Promote, Position, Protect</vt:lpstr>
      <vt:lpstr>Writing good tweet</vt:lpstr>
      <vt:lpstr>PowerPoint Presentation</vt:lpstr>
      <vt:lpstr>PowerPoint Presentation</vt:lpstr>
      <vt:lpstr>The role of social media in creating a #FairerHealthierScotland</vt:lpstr>
    </vt:vector>
  </TitlesOfParts>
  <Company>NHSHealthScotland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@NHS_LWD</dc:title>
  <dc:creator>Laura Blair</dc:creator>
  <cp:lastModifiedBy>Laura Blair</cp:lastModifiedBy>
  <cp:revision>41</cp:revision>
  <dcterms:created xsi:type="dcterms:W3CDTF">2015-12-11T14:01:46Z</dcterms:created>
  <dcterms:modified xsi:type="dcterms:W3CDTF">2016-06-01T13:48:29Z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0x01010006A529ACA6512F49A6399026771BE5D3</vt:lpwstr>
  </property>
</Properties>
</file>